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 id="2147483670" r:id="rId5"/>
    <p:sldMasterId id="2147483682" r:id="rId6"/>
    <p:sldMasterId id="2147483708" r:id="rId7"/>
    <p:sldMasterId id="2147483714" r:id="rId8"/>
    <p:sldMasterId id="2147483720" r:id="rId9"/>
    <p:sldMasterId id="2147483778" r:id="rId10"/>
    <p:sldMasterId id="2147483795" r:id="rId11"/>
  </p:sldMasterIdLst>
  <p:notesMasterIdLst>
    <p:notesMasterId r:id="rId33"/>
  </p:notesMasterIdLst>
  <p:handoutMasterIdLst>
    <p:handoutMasterId r:id="rId34"/>
  </p:handoutMasterIdLst>
  <p:sldIdLst>
    <p:sldId id="322" r:id="rId12"/>
    <p:sldId id="268" r:id="rId13"/>
    <p:sldId id="264" r:id="rId14"/>
    <p:sldId id="279" r:id="rId15"/>
    <p:sldId id="280" r:id="rId16"/>
    <p:sldId id="281" r:id="rId17"/>
    <p:sldId id="282" r:id="rId18"/>
    <p:sldId id="1171" r:id="rId19"/>
    <p:sldId id="1172" r:id="rId20"/>
    <p:sldId id="283" r:id="rId21"/>
    <p:sldId id="284" r:id="rId22"/>
    <p:sldId id="337" r:id="rId23"/>
    <p:sldId id="355" r:id="rId24"/>
    <p:sldId id="308" r:id="rId25"/>
    <p:sldId id="274" r:id="rId26"/>
    <p:sldId id="358" r:id="rId27"/>
    <p:sldId id="336" r:id="rId28"/>
    <p:sldId id="334" r:id="rId29"/>
    <p:sldId id="331" r:id="rId30"/>
    <p:sldId id="1170" r:id="rId31"/>
    <p:sldId id="352" r:id="rId3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32D23860-E7B3-FE44-A6D6-EAB530CFBADD}">
          <p14:sldIdLst>
            <p14:sldId id="322"/>
            <p14:sldId id="268"/>
            <p14:sldId id="264"/>
            <p14:sldId id="279"/>
            <p14:sldId id="280"/>
            <p14:sldId id="281"/>
            <p14:sldId id="282"/>
            <p14:sldId id="1171"/>
            <p14:sldId id="1172"/>
            <p14:sldId id="283"/>
            <p14:sldId id="284"/>
            <p14:sldId id="337"/>
            <p14:sldId id="355"/>
            <p14:sldId id="308"/>
            <p14:sldId id="274"/>
            <p14:sldId id="358"/>
            <p14:sldId id="336"/>
            <p14:sldId id="334"/>
            <p14:sldId id="331"/>
            <p14:sldId id="1170"/>
            <p14:sldId id="35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85C"/>
    <a:srgbClr val="F2B4D2"/>
    <a:srgbClr val="E55599"/>
    <a:srgbClr val="E279A4"/>
    <a:srgbClr val="B9B4CE"/>
    <a:srgbClr val="951C7D"/>
    <a:srgbClr val="C1E6FB"/>
    <a:srgbClr val="299CD8"/>
    <a:srgbClr val="E5007C"/>
    <a:srgbClr val="7DC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55997-BA8D-4F5C-BD87-93071F25FF41}" v="19" dt="2022-11-10T18:36:13.52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5" autoAdjust="0"/>
    <p:restoredTop sz="85788" autoAdjust="0"/>
  </p:normalViewPr>
  <p:slideViewPr>
    <p:cSldViewPr snapToGrid="0" snapToObjects="1">
      <p:cViewPr varScale="1">
        <p:scale>
          <a:sx n="88" d="100"/>
          <a:sy n="88" d="100"/>
        </p:scale>
        <p:origin x="260" y="64"/>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84" d="100"/>
          <a:sy n="84" d="100"/>
        </p:scale>
        <p:origin x="391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5/10/relationships/revisionInfo" Target="revisionInfo.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CFD734D-72B6-49D6-88C2-BB0D00FEFC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latin typeface="Santral" pitchFamily="50" charset="0"/>
            </a:endParaRPr>
          </a:p>
        </p:txBody>
      </p:sp>
      <p:sp>
        <p:nvSpPr>
          <p:cNvPr id="3" name="Platshållare för datum 2">
            <a:extLst>
              <a:ext uri="{FF2B5EF4-FFF2-40B4-BE49-F238E27FC236}">
                <a16:creationId xmlns:a16="http://schemas.microsoft.com/office/drawing/2014/main" id="{79E811E3-BAAA-44D6-B84D-957C9C8DF8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39BEE2-0605-4A13-A3CA-5A4CCE7ADA88}" type="datetimeFigureOut">
              <a:rPr lang="sv-SE" smtClean="0">
                <a:latin typeface="Santral" pitchFamily="50" charset="0"/>
              </a:rPr>
              <a:t>2022-12-20</a:t>
            </a:fld>
            <a:endParaRPr lang="sv-SE" dirty="0">
              <a:latin typeface="Santral" pitchFamily="50" charset="0"/>
            </a:endParaRPr>
          </a:p>
        </p:txBody>
      </p:sp>
      <p:sp>
        <p:nvSpPr>
          <p:cNvPr id="4" name="Platshållare för sidfot 3">
            <a:extLst>
              <a:ext uri="{FF2B5EF4-FFF2-40B4-BE49-F238E27FC236}">
                <a16:creationId xmlns:a16="http://schemas.microsoft.com/office/drawing/2014/main" id="{36E3F70A-ABB5-4F0D-93E4-6639504136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Santral" pitchFamily="50" charset="0"/>
            </a:endParaRPr>
          </a:p>
        </p:txBody>
      </p:sp>
      <p:sp>
        <p:nvSpPr>
          <p:cNvPr id="5" name="Platshållare för bildnummer 4">
            <a:extLst>
              <a:ext uri="{FF2B5EF4-FFF2-40B4-BE49-F238E27FC236}">
                <a16:creationId xmlns:a16="http://schemas.microsoft.com/office/drawing/2014/main" id="{9D33B32D-4353-4E56-9450-93693AA883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B439FA-0161-467A-BCC2-E3DD3EA7169D}" type="slidenum">
              <a:rPr lang="sv-SE" smtClean="0">
                <a:latin typeface="Santral" pitchFamily="50" charset="0"/>
              </a:rPr>
              <a:t>‹#›</a:t>
            </a:fld>
            <a:endParaRPr lang="sv-SE" dirty="0">
              <a:latin typeface="Santral" pitchFamily="50" charset="0"/>
            </a:endParaRPr>
          </a:p>
        </p:txBody>
      </p:sp>
    </p:spTree>
    <p:extLst>
      <p:ext uri="{BB962C8B-B14F-4D97-AF65-F5344CB8AC3E}">
        <p14:creationId xmlns:p14="http://schemas.microsoft.com/office/powerpoint/2010/main" val="2608884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antral" pitchFamily="50" charset="0"/>
              </a:defRPr>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antral" pitchFamily="50" charset="0"/>
              </a:defRPr>
            </a:lvl1pPr>
          </a:lstStyle>
          <a:p>
            <a:fld id="{FF0F9CA4-BC86-3C49-A3CA-567608B102FF}" type="datetimeFigureOut">
              <a:rPr lang="sv-SE" smtClean="0"/>
              <a:pPr/>
              <a:t>2022-12-20</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antral" pitchFamily="50" charset="0"/>
              </a:defRPr>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antral" pitchFamily="50" charset="0"/>
              </a:defRPr>
            </a:lvl1pPr>
          </a:lstStyle>
          <a:p>
            <a:fld id="{299C2A0E-0C44-C545-9B01-E851AA929C02}" type="slidenum">
              <a:rPr lang="sv-SE" smtClean="0"/>
              <a:pPr/>
              <a:t>‹#›</a:t>
            </a:fld>
            <a:endParaRPr lang="sv-SE" dirty="0"/>
          </a:p>
        </p:txBody>
      </p:sp>
    </p:spTree>
    <p:extLst>
      <p:ext uri="{BB962C8B-B14F-4D97-AF65-F5344CB8AC3E}">
        <p14:creationId xmlns:p14="http://schemas.microsoft.com/office/powerpoint/2010/main" val="194636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antral" pitchFamily="50" charset="0"/>
        <a:ea typeface="+mn-ea"/>
        <a:cs typeface="+mn-cs"/>
      </a:defRPr>
    </a:lvl1pPr>
    <a:lvl2pPr marL="457200" algn="l" defTabSz="914400" rtl="0" eaLnBrk="1" latinLnBrk="0" hangingPunct="1">
      <a:defRPr sz="1200" kern="1200">
        <a:solidFill>
          <a:schemeClr val="tx1"/>
        </a:solidFill>
        <a:latin typeface="Santral" pitchFamily="50" charset="0"/>
        <a:ea typeface="+mn-ea"/>
        <a:cs typeface="+mn-cs"/>
      </a:defRPr>
    </a:lvl2pPr>
    <a:lvl3pPr marL="914400" algn="l" defTabSz="914400" rtl="0" eaLnBrk="1" latinLnBrk="0" hangingPunct="1">
      <a:defRPr sz="1200" kern="1200">
        <a:solidFill>
          <a:schemeClr val="tx1"/>
        </a:solidFill>
        <a:latin typeface="Santral" pitchFamily="50" charset="0"/>
        <a:ea typeface="+mn-ea"/>
        <a:cs typeface="+mn-cs"/>
      </a:defRPr>
    </a:lvl3pPr>
    <a:lvl4pPr marL="1371600" algn="l" defTabSz="914400" rtl="0" eaLnBrk="1" latinLnBrk="0" hangingPunct="1">
      <a:defRPr sz="1200" kern="1200">
        <a:solidFill>
          <a:schemeClr val="tx1"/>
        </a:solidFill>
        <a:latin typeface="Santral" pitchFamily="50" charset="0"/>
        <a:ea typeface="+mn-ea"/>
        <a:cs typeface="+mn-cs"/>
      </a:defRPr>
    </a:lvl4pPr>
    <a:lvl5pPr marL="1828800" algn="l" defTabSz="914400" rtl="0" eaLnBrk="1" latinLnBrk="0" hangingPunct="1">
      <a:defRPr sz="1200" kern="1200">
        <a:solidFill>
          <a:schemeClr val="tx1"/>
        </a:solidFill>
        <a:latin typeface="Santral"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v.se/arbetsmiljoarbete-och-inspektioner/publikationer/foreskrifter/organisatorisk-och-social-arbetsmiljo-afs-2015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1</a:t>
            </a:fld>
            <a:endParaRPr lang="sv-SE"/>
          </a:p>
        </p:txBody>
      </p:sp>
    </p:spTree>
    <p:extLst>
      <p:ext uri="{BB962C8B-B14F-4D97-AF65-F5344CB8AC3E}">
        <p14:creationId xmlns:p14="http://schemas.microsoft.com/office/powerpoint/2010/main" val="984731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2015 kom arbetsmiljöverket ut med en föreskrift (en förtydligande av arbetsmiljölagen) för att visa på vikten av att man även ser åt den psykosociala arbetsmiljön. Den förkortas ofta till </a:t>
            </a:r>
            <a:r>
              <a:rPr lang="sv-SE" dirty="0" err="1"/>
              <a:t>OSAn</a:t>
            </a:r>
            <a:r>
              <a:rPr lang="sv-SE" dirty="0"/>
              <a:t>.</a:t>
            </a:r>
          </a:p>
          <a:p>
            <a:endParaRPr lang="sv-SE" dirty="0"/>
          </a:p>
          <a:p>
            <a:r>
              <a:rPr lang="sv-SE" dirty="0"/>
              <a:t>Den är endast på några sidor men väldigt mycket bra information finns i den. </a:t>
            </a:r>
          </a:p>
          <a:p>
            <a:endParaRPr lang="sv-SE" dirty="0"/>
          </a:p>
          <a:p>
            <a:endParaRPr lang="sv-SE" b="1" dirty="0"/>
          </a:p>
          <a:p>
            <a:r>
              <a:rPr lang="sv-SE" b="1" dirty="0"/>
              <a:t>Mer information</a:t>
            </a:r>
          </a:p>
          <a:p>
            <a:r>
              <a:rPr lang="sv-SE" dirty="0"/>
              <a:t>Arbetsmiljöverkets föreskrift innehåller regler inom tre huvudområden: </a:t>
            </a:r>
          </a:p>
          <a:p>
            <a:endParaRPr lang="sv-SE" dirty="0"/>
          </a:p>
          <a:p>
            <a:r>
              <a:rPr lang="sv-SE" dirty="0"/>
              <a:t>Arbetsbelastning:  </a:t>
            </a:r>
          </a:p>
          <a:p>
            <a:r>
              <a:rPr lang="sv-SE" dirty="0"/>
              <a:t>Arbetsgivaren ska se till att de arbetsuppgifter och befogenheter som tilldelas arbetstagarna inte ger upphov till ohälsosam arbetsbelastning. Det innebär att resurserna ska anpassas till kraven i arbetet. Arbetsgivaren har ett krav på sig att föra en dialog med arbetstagaren om belastningen och ska kunna hjälpa den anställda med att prioritera bland arbetsuppgifter vid arbetstoppar. </a:t>
            </a:r>
          </a:p>
          <a:p>
            <a:endParaRPr lang="sv-SE" dirty="0"/>
          </a:p>
          <a:p>
            <a:r>
              <a:rPr lang="sv-SE" dirty="0"/>
              <a:t>Arbetstid</a:t>
            </a:r>
          </a:p>
          <a:p>
            <a:r>
              <a:rPr lang="sv-SE" dirty="0"/>
              <a:t>Arbetsgivaren ska vidta de åtgärder som behövs för att motverka att arbetstidens förläggning leder till ohälsa hos arbetstagarna. T ex så ska AG se till att arbetstagare utsätts för så lite arbete på obekväma arbetstider som möjligt samt att se till att arbetstagare har tillräckligt med tid för återhämtning mellan arbetsperioder. </a:t>
            </a:r>
          </a:p>
          <a:p>
            <a:endParaRPr lang="sv-SE" dirty="0"/>
          </a:p>
          <a:p>
            <a:r>
              <a:rPr lang="sv-SE" dirty="0"/>
              <a:t>Kränkande särbehandling</a:t>
            </a:r>
          </a:p>
          <a:p>
            <a:r>
              <a:rPr lang="sv-SE" dirty="0"/>
              <a:t>Arbetsgivaren ska klargöra att kränkande särbehandling inte accepteras i verksamheten. Arbetsgivaren ska vidta åtgärder för att motverka förhållanden i arbetsmiljön som kan ge upphov till kränkande särbehandling. Arbetsgivaren ska se till att det finns tydliga policys/riktlinjer för hur sådana händelser ska hanteras och vart de ska rapporteras samt hur en sådan incident uppföljs. </a:t>
            </a:r>
          </a:p>
          <a:p>
            <a:endParaRPr lang="sv-SE" dirty="0"/>
          </a:p>
        </p:txBody>
      </p:sp>
      <p:sp>
        <p:nvSpPr>
          <p:cNvPr id="4" name="Platshållare för bildnummer 3"/>
          <p:cNvSpPr>
            <a:spLocks noGrp="1"/>
          </p:cNvSpPr>
          <p:nvPr>
            <p:ph type="sldNum" sz="quarter" idx="5"/>
          </p:nvPr>
        </p:nvSpPr>
        <p:spPr/>
        <p:txBody>
          <a:bodyPr/>
          <a:lstStyle/>
          <a:p>
            <a:fld id="{C4F9279F-8B8F-4D9D-BFB8-7DE19B470F68}" type="slidenum">
              <a:rPr lang="sv-SE" smtClean="0"/>
              <a:t>15</a:t>
            </a:fld>
            <a:endParaRPr lang="sv-SE"/>
          </a:p>
        </p:txBody>
      </p:sp>
    </p:spTree>
    <p:extLst>
      <p:ext uri="{BB962C8B-B14F-4D97-AF65-F5344CB8AC3E}">
        <p14:creationId xmlns:p14="http://schemas.microsoft.com/office/powerpoint/2010/main" val="421941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Tidsbestäm dina mejl så att de skickas ut inom arbetstiden även om du av något skäl sitter och jobbar utanför arbetstiden. Speciellt viktigt om du är chef för du sätter tonen.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Tala om för din chef att du har för mycket – Chefen kan inte läsa dina tankar utan du har ansvar att flagga när det är för mycket.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Chefen kan inte säga att du ska klara av den arbetsmängden för att någon annan gör det. Vi har alla olika förutsättningar och vi är olika. Vissa är snabba medan andra är noggranna exempelvis. (läs mer på </a:t>
            </a:r>
            <a:r>
              <a:rPr lang="sv-SE" sz="1800" u="sng" dirty="0">
                <a:solidFill>
                  <a:srgbClr val="0563C1"/>
                </a:solidFill>
                <a:effectLst/>
                <a:latin typeface="Santral" pitchFamily="50" charset="0"/>
                <a:ea typeface="Calibri" panose="020F0502020204030204" pitchFamily="34" charset="0"/>
                <a:cs typeface="Times New Roman" panose="02020603050405020304" pitchFamily="18" charset="0"/>
                <a:hlinkClick r:id="rId3"/>
              </a:rPr>
              <a:t>Organisatorisk och social arbetsmiljö (AFS 2015:4), föreskrifter - Arbetsmiljöverket (av.se</a:t>
            </a:r>
            <a:r>
              <a:rPr lang="sv-SE" sz="1800" dirty="0">
                <a:effectLst/>
                <a:latin typeface="Santral" pitchFamily="50" charset="0"/>
                <a:ea typeface="Calibri" panose="020F0502020204030204" pitchFamily="34" charset="0"/>
                <a:cs typeface="Times New Roman" panose="02020603050405020304" pitchFamily="18" charset="0"/>
              </a:rPr>
              <a:t>. </a:t>
            </a:r>
            <a:r>
              <a:rPr lang="sv-SE"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Få din chef att prioritera och få det nedskrivet - Det är chefens ansvar att leda och fördela arbetet. Det är chefens ansvar att prioritera arbetet. Viktigt här att ha det skriftligt nedskrivet vad det är som du kan nedprioritera.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Läs </a:t>
            </a:r>
            <a:r>
              <a:rPr lang="sv-SE" dirty="0" err="1"/>
              <a:t>Osan</a:t>
            </a:r>
            <a:r>
              <a:rPr lang="sv-SE" dirty="0"/>
              <a:t> (</a:t>
            </a:r>
            <a:r>
              <a:rPr lang="sv-SE" b="0" i="0" dirty="0">
                <a:solidFill>
                  <a:srgbClr val="000000"/>
                </a:solidFill>
                <a:effectLst/>
              </a:rPr>
              <a:t>Organisatorisk och social arbetsmiljö)</a:t>
            </a:r>
            <a:r>
              <a:rPr lang="sv-SE" dirty="0"/>
              <a:t> för kunskap är makt! </a:t>
            </a:r>
            <a:r>
              <a:rPr lang="sv-SE" dirty="0" err="1"/>
              <a:t>OSAn</a:t>
            </a:r>
            <a:r>
              <a:rPr lang="sv-SE" dirty="0"/>
              <a:t> är en föreskrift (en förtydligande av arbetsmiljölagen) utgivet av arbetsmiljöverket som handlar om det </a:t>
            </a:r>
            <a:r>
              <a:rPr lang="sv-SE" dirty="0" err="1"/>
              <a:t>psyokosocial</a:t>
            </a:r>
            <a:r>
              <a:rPr lang="sv-SE" dirty="0"/>
              <a:t> arbetsmiljön. Den är endast på några sidor och du hittar den här: </a:t>
            </a:r>
            <a:r>
              <a:rPr lang="sv-SE" dirty="0">
                <a:hlinkClick r:id="rId3"/>
              </a:rPr>
              <a:t>Organisatorisk och social arbetsmiljö (AFS 2015:4), föreskrifter - Arbetsmiljöverket (av.se</a:t>
            </a:r>
            <a:r>
              <a:rPr lang="sv-SE"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Problem med en kollega? Börja med att ta upp det med din kollega. Om det inte går eller du redan försökt det så ska du tala med din chef.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System som inte fungerar eller arbetsbelastningen är för hög och du behöver jobba över hela tiden för att klara av målen. Så länge du och ditt team täcker upp och räddar upp möjliggör ni en ohållbar situation. För att få till en förändring behöver det ibland inte gå ihop.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Prata med din närmaste fackliga ombud och skyddsombud för stöd och rådgivning. Du kan även ringa till ST Direkt på 0771 555 444.</a:t>
            </a:r>
          </a:p>
          <a:p>
            <a:endParaRPr lang="sv-SE" dirty="0"/>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pPr/>
              <a:t>16</a:t>
            </a:fld>
            <a:endParaRPr lang="sv-SE" dirty="0"/>
          </a:p>
        </p:txBody>
      </p:sp>
    </p:spTree>
    <p:extLst>
      <p:ext uri="{BB962C8B-B14F-4D97-AF65-F5344CB8AC3E}">
        <p14:creationId xmlns:p14="http://schemas.microsoft.com/office/powerpoint/2010/main" val="268899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Wingdings" panose="05000000000000000000" pitchFamily="2" charset="2"/>
              <a:buChar char="ü"/>
            </a:pPr>
            <a:r>
              <a:rPr lang="sv-SE" dirty="0"/>
              <a:t>Prata med varandra i vårt team – Vad tycker vi? Vad känner vi? Våga prata med varandra. Det kan vara hjälpsamt att ha samtal utan att chefen är närvarande. Det går att ha ett gruppsamtal tillsammans med skyddsombuden eller arbetsplatsombuden och det kan vara gynnsamt att ha ett sådant samtal exempelvis inför ett APT/arbetsgruppsmöte där chefen närvarar. </a:t>
            </a:r>
          </a:p>
          <a:p>
            <a:pPr marL="0" indent="0">
              <a:buFont typeface="Wingdings" panose="05000000000000000000" pitchFamily="2" charset="2"/>
              <a:buNone/>
            </a:pPr>
            <a:endParaRPr lang="sv-SE" dirty="0"/>
          </a:p>
          <a:p>
            <a:pPr marL="285750" indent="-285750">
              <a:buFont typeface="Wingdings" panose="05000000000000000000" pitchFamily="2" charset="2"/>
              <a:buChar char="ü"/>
            </a:pPr>
            <a:r>
              <a:rPr lang="sv-SE" dirty="0"/>
              <a:t>Lägg fram förslag på förbättringar gemensamt i gruppen – När vi har kartlagt problemen kan vi titta på möjliga lösningar. Vi kan vårt arbete bäst och kan därför komma med bra förbättringsförslag. Tro inte att chefen alltid sitter på bästa lösningarna. Var lösningsfokuserade och konkreta.</a:t>
            </a:r>
          </a:p>
          <a:p>
            <a:pPr marL="285750" indent="-285750">
              <a:buFont typeface="Wingdings" panose="05000000000000000000" pitchFamily="2" charset="2"/>
              <a:buChar char="ü"/>
            </a:pPr>
            <a:endParaRPr lang="sv-SE" dirty="0"/>
          </a:p>
          <a:p>
            <a:pPr marL="285750" indent="-285750">
              <a:buFont typeface="Wingdings" panose="05000000000000000000" pitchFamily="2" charset="2"/>
              <a:buChar char="ü"/>
            </a:pPr>
            <a:r>
              <a:rPr lang="sv-SE" dirty="0"/>
              <a:t>Vad kan vi komma överens om tillsammans i gruppen – Vad kan vi göra utan något beslut av chefen? Inte hymla med ögonen när någon behöver </a:t>
            </a:r>
            <a:r>
              <a:rPr lang="sv-SE" dirty="0" err="1"/>
              <a:t>vabba</a:t>
            </a:r>
            <a:r>
              <a:rPr lang="sv-SE" dirty="0"/>
              <a:t> till exempel. </a:t>
            </a:r>
          </a:p>
          <a:p>
            <a:pPr marL="285750" indent="-285750">
              <a:buFont typeface="Wingdings" panose="05000000000000000000" pitchFamily="2" charset="2"/>
              <a:buChar char="ü"/>
            </a:pPr>
            <a:endParaRPr lang="sv-SE" dirty="0"/>
          </a:p>
          <a:p>
            <a:pPr marL="285750" indent="-285750">
              <a:buFont typeface="Wingdings" panose="05000000000000000000" pitchFamily="2" charset="2"/>
              <a:buChar char="ü"/>
            </a:pPr>
            <a:r>
              <a:rPr lang="sv-SE" dirty="0"/>
              <a:t>Fika mera! Det är viktigt att ha det trevligt tillsammans också och ha informella samtal med sina kollegor. </a:t>
            </a:r>
          </a:p>
          <a:p>
            <a:pPr marL="285750" indent="-285750">
              <a:buFont typeface="Wingdings" panose="05000000000000000000" pitchFamily="2" charset="2"/>
              <a:buChar char="ü"/>
            </a:pPr>
            <a:endParaRPr lang="sv-SE" dirty="0"/>
          </a:p>
          <a:p>
            <a:pPr marL="285750" indent="-285750">
              <a:buFont typeface="Wingdings" panose="05000000000000000000" pitchFamily="2" charset="2"/>
              <a:buChar char="ü"/>
            </a:pPr>
            <a:r>
              <a:rPr lang="sv-SE" dirty="0"/>
              <a:t>Involvera facket, skyddsombuden – stötta chefen</a:t>
            </a:r>
          </a:p>
          <a:p>
            <a:pPr marL="0" indent="0">
              <a:buFont typeface="Wingdings" panose="05000000000000000000" pitchFamily="2" charset="2"/>
              <a:buNone/>
            </a:pPr>
            <a:r>
              <a:rPr lang="sv-SE" dirty="0"/>
              <a:t>- Många kan uppleva att man går bakom ryggen på sin chef när man tar upp problem med facket eller skyddsombuden. Det ska man inte känna utan börja med att ta upp problemen med din chef och involvera sedan facket och skyddsorganisationen. På det sättet kommer frågan upp på flera håll och den känns mer aktuell. Det kan stötta din chef den hen ska ta upp det med sin chef och stärka hens argument. </a:t>
            </a:r>
            <a:r>
              <a:rPr lang="sv-SE" b="0" i="0" dirty="0">
                <a:solidFill>
                  <a:srgbClr val="242424"/>
                </a:solidFill>
                <a:effectLst/>
                <a:latin typeface="-apple-system"/>
              </a:rPr>
              <a:t>Du kan också känna dig trygg att du kan gå till ditt fack och skyddsombud utan att din chef behöver veta något.</a:t>
            </a:r>
            <a:endParaRPr lang="sv-SE" dirty="0"/>
          </a:p>
          <a:p>
            <a:pPr marL="0" indent="0">
              <a:buFont typeface="Wingdings" panose="05000000000000000000" pitchFamily="2" charset="2"/>
              <a:buNone/>
            </a:pPr>
            <a:endParaRPr lang="sv-SE" dirty="0"/>
          </a:p>
          <a:p>
            <a:pPr marL="285750" indent="-285750">
              <a:buFont typeface="Wingdings" panose="05000000000000000000" pitchFamily="2" charset="2"/>
              <a:buChar char="ü"/>
            </a:pPr>
            <a:r>
              <a:rPr lang="sv-SE" dirty="0"/>
              <a:t>Allt är inte ert ansvar – Det kan vara svårt att besluta på individnivå att inte möjliggöra en orimlig arbetssituation och då kan det vara bra att komma överens gemensamt i teamet. </a:t>
            </a:r>
          </a:p>
          <a:p>
            <a:pPr marL="0" indent="0">
              <a:buFont typeface="Wingdings" panose="05000000000000000000" pitchFamily="2" charset="2"/>
              <a:buNone/>
            </a:pPr>
            <a:endParaRPr lang="sv-SE" dirty="0"/>
          </a:p>
          <a:p>
            <a:pPr marL="285750" indent="-285750">
              <a:buFont typeface="Wingdings" panose="05000000000000000000" pitchFamily="2" charset="2"/>
              <a:buChar char="ü"/>
            </a:pPr>
            <a:r>
              <a:rPr lang="sv-SE" dirty="0"/>
              <a:t>Var ihärdiga!  Det tar tid att få till en förändring men ge inte upp och ta stöd i varandra att hålla i frågorna. </a:t>
            </a:r>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pPr/>
              <a:t>17</a:t>
            </a:fld>
            <a:endParaRPr lang="sv-SE" dirty="0"/>
          </a:p>
        </p:txBody>
      </p:sp>
    </p:spTree>
    <p:extLst>
      <p:ext uri="{BB962C8B-B14F-4D97-AF65-F5344CB8AC3E}">
        <p14:creationId xmlns:p14="http://schemas.microsoft.com/office/powerpoint/2010/main" val="204566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noProof="0" dirty="0">
                <a:cs typeface="Calibri"/>
              </a:rPr>
              <a:t>Hur kan ST som fackförbund på min arbetsplats påverka min arbetsmiljö? Och varför är det viktigt att just du är medlem i facket?</a:t>
            </a:r>
          </a:p>
          <a:p>
            <a:r>
              <a:rPr lang="sv-SE" noProof="0" dirty="0">
                <a:cs typeface="Calibri"/>
              </a:rPr>
              <a:t> </a:t>
            </a:r>
          </a:p>
          <a:p>
            <a:r>
              <a:rPr lang="sv-SE" noProof="0" dirty="0">
                <a:cs typeface="Calibri"/>
              </a:rPr>
              <a:t>För att vi ska kunna förhandla fram ett bra kollektivavtal som ger bättre villkor, är det viktigt att vi är många medlemmar. Det räcker alltså inte att din kollega är medlem. </a:t>
            </a:r>
          </a:p>
          <a:p>
            <a:endParaRPr lang="sv-SE" noProof="0" dirty="0"/>
          </a:p>
          <a:p>
            <a:r>
              <a:rPr lang="sv-SE" noProof="0" dirty="0">
                <a:cs typeface="Calibri"/>
              </a:rPr>
              <a:t>För det är vi som fackförbund som förhandlar fram kollektivavtalet. Det är I våra förhandlingar med arbetsgivaren eller arbetsgivarverket som förhandlar fram bättre villkor, din rätt till friskvård och friskvårdsbidrag, din rätt till sjuklön och rimliga arbetstider.</a:t>
            </a:r>
          </a:p>
          <a:p>
            <a:endParaRPr lang="sv-SE"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Vi påverkar politiker för att förbättra förutsättningarna för en god arbetsmiljö. Till exempel driver vi på för minskade sparkrav på myndigheterna så att krav och resurser hänger ihop. </a:t>
            </a:r>
          </a:p>
          <a:p>
            <a:endParaRPr lang="sv-SE" sz="1200" noProof="0" dirty="0">
              <a:cs typeface="Calibri"/>
            </a:endParaRPr>
          </a:p>
          <a:p>
            <a:r>
              <a:rPr lang="sv-SE" sz="1200" noProof="0" dirty="0">
                <a:cs typeface="Calibri"/>
              </a:rPr>
              <a:t>Genom samverkan får vi arbetsgivare att bedriva ett systematiskt och förebyggande arbetsmiljöarbete. Som fack fungerar vi som pådrivare och ser till att arbetet görs. </a:t>
            </a:r>
          </a:p>
          <a:p>
            <a:endParaRPr lang="sv-SE" sz="1200" noProof="0" dirty="0">
              <a:cs typeface="Calibri"/>
            </a:endParaRPr>
          </a:p>
          <a:p>
            <a:r>
              <a:rPr lang="sv-SE" sz="1200" noProof="0" dirty="0">
                <a:cs typeface="Calibri"/>
              </a:rPr>
              <a:t>Vi utbildar skyddsombud och arbetsplatsombud på din arbetsplats i arbetsmiljöfrågor, så att du som medlem kan få stöd av någon på din arbetsplats. Vi strävar efter ett nära fackligt arbete, med förtroendevalda nära dig.</a:t>
            </a:r>
            <a:r>
              <a:rPr lang="sv-SE" noProof="0" dirty="0">
                <a:cs typeface="Calibri"/>
              </a:rPr>
              <a:t> </a:t>
            </a:r>
            <a:r>
              <a:rPr lang="sv-SE" sz="1200" noProof="0" dirty="0">
                <a:cs typeface="Calibri"/>
              </a:rPr>
              <a:t> För att vi skall kunna finns för att kunna ge råd, stöd och vägledning på din arbetsplats.</a:t>
            </a:r>
            <a:r>
              <a:rPr lang="sv-SE" noProof="0" dirty="0">
                <a:cs typeface="Calibri"/>
              </a:rPr>
              <a:t> </a:t>
            </a:r>
          </a:p>
          <a:p>
            <a:endParaRPr lang="sv-SE" noProof="0" dirty="0">
              <a:cs typeface="Calibri"/>
            </a:endParaRPr>
          </a:p>
          <a:p>
            <a:r>
              <a:rPr lang="sv-SE" noProof="0" dirty="0"/>
              <a:t>Vi som fackförbund erbjuder dig juridisk rådgivning och vid behov erbjuder vi också juridisk stöd i samband med en tvist eller förhandling. </a:t>
            </a:r>
          </a:p>
          <a:p>
            <a:endParaRPr lang="sv-SE" noProof="0" dirty="0"/>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18</a:t>
            </a:fld>
            <a:endParaRPr lang="sv-SE"/>
          </a:p>
        </p:txBody>
      </p:sp>
    </p:spTree>
    <p:extLst>
      <p:ext uri="{BB962C8B-B14F-4D97-AF65-F5344CB8AC3E}">
        <p14:creationId xmlns:p14="http://schemas.microsoft.com/office/powerpoint/2010/main" val="299160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0" i="0" dirty="0">
                <a:solidFill>
                  <a:srgbClr val="000000"/>
                </a:solidFill>
                <a:effectLst/>
                <a:latin typeface="Calibri" panose="020F0502020204030204" pitchFamily="34" charset="0"/>
              </a:rPr>
              <a:t>Fackförbundet STs krav för en bättre arbetsmiljö:</a:t>
            </a:r>
          </a:p>
          <a:p>
            <a:pPr algn="l" rtl="0" fontAlgn="base"/>
            <a:endParaRPr lang="sv-SE" sz="1800" b="0" i="0" dirty="0">
              <a:solidFill>
                <a:srgbClr val="000000"/>
              </a:solidFill>
              <a:effectLst/>
              <a:latin typeface="Calibri" panose="020F0502020204030204" pitchFamily="34" charset="0"/>
            </a:endParaRPr>
          </a:p>
          <a:p>
            <a:pPr algn="l" rtl="0" fontAlgn="base"/>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Skrota de generella besparingarna i staten. </a:t>
            </a:r>
            <a:r>
              <a:rPr lang="sv-SE" sz="1800" b="0" i="0" dirty="0">
                <a:solidFill>
                  <a:srgbClr val="000000"/>
                </a:solidFill>
                <a:effectLst/>
                <a:latin typeface="Calibri" panose="020F0502020204030204" pitchFamily="34" charset="0"/>
              </a:rPr>
              <a:t>Det är inte rimligt att arbetsbelastningen i staten ökar år efter år. Vi vill att regeringen tillsätter en statlig utredning med syfte att ta fram en ny pris- och löneomräkningsmodell med ett slopat produktivitetsavdrag.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Resurssätt efter krav och uppdrag.</a:t>
            </a:r>
            <a:r>
              <a:rPr lang="sv-SE" sz="1800" b="0" i="0" dirty="0">
                <a:solidFill>
                  <a:srgbClr val="000000"/>
                </a:solidFill>
                <a:effectLst/>
                <a:latin typeface="Calibri" panose="020F0502020204030204" pitchFamily="34" charset="0"/>
              </a:rPr>
              <a:t> I synnerhet servicemyndigheter och rättsvårdande myndigheter har haft för lite resurser för länge. För hög arbetsbelastning leder till stress hos medarbetarna och sämre service till allmänheten.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Ledarskap och styrning inom staten behöver utvecklas.</a:t>
            </a:r>
            <a:r>
              <a:rPr lang="sv-SE" sz="1800" b="0" i="0" dirty="0">
                <a:solidFill>
                  <a:srgbClr val="000000"/>
                </a:solidFill>
                <a:effectLst/>
                <a:latin typeface="Calibri" panose="020F0502020204030204" pitchFamily="34" charset="0"/>
              </a:rPr>
              <a:t> Chefer måste ges tid och förutsättningar att värna arbetsmiljön och behöver ge stöd till medarbetarna att prioritera.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Stärk kunskaperna om arbetsmiljöarbetet.</a:t>
            </a:r>
            <a:r>
              <a:rPr lang="sv-SE" sz="1800" b="0" i="0" dirty="0">
                <a:solidFill>
                  <a:srgbClr val="000000"/>
                </a:solidFill>
                <a:effectLst/>
                <a:latin typeface="Calibri" panose="020F0502020204030204" pitchFamily="34" charset="0"/>
              </a:rPr>
              <a:t> Arbetsgivare behöver i högre grad, och i samverkan med skyddsorganisationen, ta ansvar för att både medarbetare och chefer får utbildning i Arbetsmiljöverkets föreskrifter om organisatorisk och social arbetsmiljö (OSA) och att det ska finnas förutsättningar att omsätta dessa kunskaper i praktiken.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Involvera arbetstagarens representanter i utveckling och förändring av digitala system och processer.</a:t>
            </a:r>
            <a:r>
              <a:rPr lang="sv-SE" sz="1800" b="0" i="0" dirty="0">
                <a:solidFill>
                  <a:srgbClr val="000000"/>
                </a:solidFill>
                <a:effectLst/>
                <a:latin typeface="Calibri" panose="020F0502020204030204" pitchFamily="34" charset="0"/>
              </a:rPr>
              <a:t> Det är viktigt att de som arbetar med de verktyg och processer som tas fram får vara med och påverka utformningen av dessa. Den digitala arbetsmiljön ska ingå som en naturlig del i det systematiska arbetsmiljöarbetet.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Regeringen ska ha en nollvision kring hot och våld mot personer som arbetar på statligt uppdrag.</a:t>
            </a:r>
            <a:r>
              <a:rPr lang="sv-SE" sz="1800" b="0" i="0" dirty="0">
                <a:solidFill>
                  <a:srgbClr val="000000"/>
                </a:solidFill>
                <a:effectLst/>
                <a:latin typeface="Calibri" panose="020F0502020204030204" pitchFamily="34" charset="0"/>
              </a:rPr>
              <a:t> För att komma tillrätta med hot och våld krävs ett nationellt rapporteringssystem för att synliggöra i vilken omfattning personer på statligt uppdrag utsätts för hot och våld.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Det nya arbetslivet ska utformas i samverkan mellan fack och arbetsgivare. </a:t>
            </a:r>
            <a:r>
              <a:rPr lang="sv-SE" sz="1800" b="0" i="0" dirty="0">
                <a:solidFill>
                  <a:srgbClr val="000000"/>
                </a:solidFill>
                <a:effectLst/>
                <a:latin typeface="Calibri" panose="020F0502020204030204" pitchFamily="34" charset="0"/>
              </a:rPr>
              <a:t>Synen på var och när vi arbetar har förändrats - flexibilitet och individanpassning kommer att krävas för att kunna vara en attraktiv arbetsgivare. Samtidigt ska arbete på distans vara en möjlighet, inte ett krav, och arbetsgivaren måste tillhandahålla både arbetsplats och utrustning.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Motverka alla former av diskriminering och trakasserier. </a:t>
            </a:r>
            <a:r>
              <a:rPr lang="sv-SE" sz="1800" b="0" i="0" dirty="0">
                <a:solidFill>
                  <a:srgbClr val="000000"/>
                </a:solidFill>
                <a:effectLst/>
                <a:latin typeface="Calibri" panose="020F0502020204030204" pitchFamily="34" charset="0"/>
              </a:rPr>
              <a:t>Arbetsgivare måste arbeta i större omfattning för att motverka diskriminering och trakasserier i både förebyggande arbete och i stöd till den som blivit utsatt. </a:t>
            </a:r>
            <a:endParaRPr lang="sv-SE" b="0" i="0" dirty="0">
              <a:solidFill>
                <a:srgbClr val="000000"/>
              </a:solidFill>
              <a:effectLst/>
              <a:latin typeface="Segoe UI" panose="020B0502040204020203" pitchFamily="34" charset="0"/>
            </a:endParaRPr>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t>19</a:t>
            </a:fld>
            <a:endParaRPr lang="sv-SE"/>
          </a:p>
        </p:txBody>
      </p:sp>
    </p:spTree>
    <p:extLst>
      <p:ext uri="{BB962C8B-B14F-4D97-AF65-F5344CB8AC3E}">
        <p14:creationId xmlns:p14="http://schemas.microsoft.com/office/powerpoint/2010/main" val="3562405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Bli medlem nu – och var med och påverka framtidens arbetsliv. Värva en kollega samtidigt!</a:t>
            </a:r>
          </a:p>
          <a:p>
            <a:endParaRPr lang="sv-SE" dirty="0"/>
          </a:p>
          <a:p>
            <a:r>
              <a:rPr lang="sv-SE" dirty="0"/>
              <a:t>St.org/bli-medlem</a:t>
            </a:r>
          </a:p>
          <a:p>
            <a:endParaRPr lang="sv-SE" dirty="0"/>
          </a:p>
          <a:p>
            <a:r>
              <a:rPr lang="sv-SE" dirty="0"/>
              <a:t>Nyanställd? Om du varit studentmedlem i Fackförbundet ST och tog examen för mindre än 5 år sedan så kan du bli yrkesverksam medlem i Fackförbundet ST för endast 100 kronor första året.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ECC43-FF2B-42E4-A516-C83C1CBE7C15}" type="slidenum">
              <a:rPr kumimoji="0" lang="sv-SE"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94051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pPr/>
              <a:t>21</a:t>
            </a:fld>
            <a:endParaRPr lang="sv-SE" dirty="0"/>
          </a:p>
        </p:txBody>
      </p:sp>
    </p:spTree>
    <p:extLst>
      <p:ext uri="{BB962C8B-B14F-4D97-AF65-F5344CB8AC3E}">
        <p14:creationId xmlns:p14="http://schemas.microsoft.com/office/powerpoint/2010/main" val="218180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b="1" dirty="0"/>
              <a:t>Mer information:</a:t>
            </a:r>
          </a:p>
          <a:p>
            <a:endParaRPr lang="sv-SE" sz="1050" b="1" dirty="0"/>
          </a:p>
          <a:p>
            <a:r>
              <a:rPr lang="sv-SE" sz="1050" b="1" dirty="0"/>
              <a:t>Arbetsbelastning: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000000"/>
                </a:solidFill>
                <a:effectLst/>
                <a:ea typeface="Yu Mincho" panose="02020400000000000000" pitchFamily="18" charset="-128"/>
                <a:cs typeface="Arial" panose="020B0604020202020204" pitchFamily="34" charset="0"/>
              </a:rPr>
              <a:t>Anställda inom staten har alldeles för mycket att göra. </a:t>
            </a:r>
            <a:r>
              <a:rPr lang="sv-SE" sz="1200" dirty="0">
                <a:solidFill>
                  <a:srgbClr val="000000"/>
                </a:solidFill>
                <a:effectLst/>
                <a:ea typeface="Yu Mincho" panose="02020400000000000000" pitchFamily="18" charset="-128"/>
                <a:cs typeface="Arial" panose="020B0604020202020204" pitchFamily="34" charset="0"/>
              </a:rPr>
              <a:t>Den negativa trenden med ökad arbetsbelastning som vi sett i denna och tidigare arbetsmiljöundersökningar håller i sig</a:t>
            </a:r>
            <a:r>
              <a:rPr lang="sv-SE" sz="1200" b="1" dirty="0">
                <a:solidFill>
                  <a:srgbClr val="000000"/>
                </a:solidFill>
                <a:effectLst/>
                <a:ea typeface="Yu Mincho" panose="02020400000000000000" pitchFamily="18" charset="-128"/>
                <a:cs typeface="Arial" panose="020B0604020202020204" pitchFamily="34" charset="0"/>
              </a:rPr>
              <a:t>.</a:t>
            </a:r>
            <a:r>
              <a:rPr lang="sv-SE" sz="1200" dirty="0">
                <a:solidFill>
                  <a:srgbClr val="000000"/>
                </a:solidFill>
                <a:effectLst/>
                <a:ea typeface="Yu Mincho" panose="02020400000000000000" pitchFamily="18" charset="-128"/>
                <a:cs typeface="Arial" panose="020B0604020202020204" pitchFamily="34" charset="0"/>
              </a:rPr>
              <a:t> Hela 55% upplever att deras arbetsbelastning har ökat de senaste två åren.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0000"/>
              </a:solidFill>
              <a:effectLst/>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ea typeface="Yu Mincho" panose="02020400000000000000" pitchFamily="18" charset="-128"/>
                <a:cs typeface="Arial" panose="020B0604020202020204" pitchFamily="34" charset="0"/>
              </a:rPr>
              <a:t>Nästan 6 av 10 uppger att när de arbetar övertid beror det på att de inte hinner med sina arbetsuppgifter under ordinarie arbetstid.</a:t>
            </a:r>
            <a:r>
              <a:rPr lang="sv-SE" sz="1200" dirty="0">
                <a:effectLst/>
                <a:ea typeface="Yu Mincho" panose="02020400000000000000" pitchFamily="18" charset="-128"/>
                <a:cs typeface="Arial" panose="020B0604020202020204" pitchFamily="34" charset="0"/>
              </a:rPr>
              <a:t> </a:t>
            </a:r>
            <a:r>
              <a:rPr lang="sv-SE" sz="1200" dirty="0">
                <a:solidFill>
                  <a:srgbClr val="000000"/>
                </a:solidFill>
                <a:effectLst/>
                <a:ea typeface="Yu Mincho" panose="02020400000000000000" pitchFamily="18" charset="-128"/>
                <a:cs typeface="Arial" panose="020B0604020202020204" pitchFamily="34" charset="0"/>
              </a:rPr>
              <a:t>Samtidigt upplever nästan 30 % att de inte kan säga ifrån när de har för mycket att göra.</a:t>
            </a:r>
            <a:endParaRPr lang="sv-SE" sz="1200" dirty="0">
              <a:effectLst/>
              <a:ea typeface="Yu Mincho" panose="02020400000000000000" pitchFamily="18" charset="-128"/>
              <a:cs typeface="Arial" panose="020B0604020202020204" pitchFamily="34" charset="0"/>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242424"/>
                </a:solidFill>
                <a:effectLst/>
                <a:ea typeface="Yu Mincho" panose="02020400000000000000" pitchFamily="18" charset="-128"/>
                <a:cs typeface="Arial" panose="020B0604020202020204" pitchFamily="34" charset="0"/>
              </a:rPr>
              <a:t>Att kunna påtala att arbetsuppgifterna är för många handlar om vilket slags klimat som råder på arbetsplatsen, inte minst är chefens förhållningssätt betydelsefullt. </a:t>
            </a:r>
            <a:r>
              <a:rPr lang="sv-SE" sz="1200" b="1" dirty="0">
                <a:solidFill>
                  <a:srgbClr val="242424"/>
                </a:solidFill>
                <a:effectLst/>
                <a:ea typeface="Yu Mincho" panose="02020400000000000000" pitchFamily="18" charset="-128"/>
                <a:cs typeface="Arial" panose="020B0604020202020204" pitchFamily="34" charset="0"/>
              </a:rPr>
              <a:t>Formellt sett är det en chefsuppgift att leda och fördela arbetet</a:t>
            </a:r>
            <a:r>
              <a:rPr lang="sv-SE" sz="1200" dirty="0">
                <a:solidFill>
                  <a:srgbClr val="242424"/>
                </a:solidFill>
                <a:effectLst/>
                <a:ea typeface="Yu Mincho" panose="02020400000000000000" pitchFamily="18" charset="-128"/>
                <a:cs typeface="Arial" panose="020B0604020202020204" pitchFamily="34" charset="0"/>
              </a:rPr>
              <a:t>. Chefen ska hjälpa till att prioritera och stötta om en medarbetare har för mycket att göra. På flera av de avdelningar där fler än genomsnittet anger att de inte kan säga ifrån om de har för mycket att göra förekom även kritik mot ledarskapet.</a:t>
            </a:r>
            <a:endParaRPr lang="sv-SE" dirty="0"/>
          </a:p>
          <a:p>
            <a:endParaRPr lang="sv-SE" dirty="0"/>
          </a:p>
          <a:p>
            <a:r>
              <a:rPr lang="sv-SE" b="1" dirty="0"/>
              <a:t>Fackförbundet STs krav: </a:t>
            </a:r>
          </a:p>
          <a:p>
            <a:endParaRPr lang="sv-SE" b="1" dirty="0"/>
          </a:p>
          <a:p>
            <a:pPr algn="l" rtl="0" fontAlgn="base"/>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Skrota de generella besparingarna i staten. </a:t>
            </a:r>
            <a:r>
              <a:rPr lang="sv-SE" sz="1800" b="0" i="0" dirty="0">
                <a:solidFill>
                  <a:srgbClr val="000000"/>
                </a:solidFill>
                <a:effectLst/>
                <a:latin typeface="Calibri" panose="020F0502020204030204" pitchFamily="34" charset="0"/>
              </a:rPr>
              <a:t>Det är inte rimligt att arbetsbelastningen i staten ökar år efter år. Vi vill att regeringen tillsätter en statlig utredning med syfte att ta fram en ny pris- och löneomräkningsmodell med ett slopat produktivitetsavdrag. </a:t>
            </a: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Resurssätt efter krav och uppdrag.</a:t>
            </a:r>
            <a:r>
              <a:rPr lang="sv-SE" sz="1800" b="0" i="0" dirty="0">
                <a:solidFill>
                  <a:srgbClr val="000000"/>
                </a:solidFill>
                <a:effectLst/>
                <a:latin typeface="Calibri" panose="020F0502020204030204" pitchFamily="34" charset="0"/>
              </a:rPr>
              <a:t> I synnerhet servicemyndigheter och rättsvårdande myndigheter har haft för lite resurser för länge. För hög arbetsbelastning leder till stress hos medarbetarna och sämre service till allmänheten.  </a:t>
            </a:r>
          </a:p>
          <a:p>
            <a:pPr algn="l" rtl="0" fontAlgn="base"/>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Ledarskap och styrning inom staten behöver utvecklas.</a:t>
            </a:r>
            <a:r>
              <a:rPr lang="sv-SE" sz="1800" b="0" i="0" dirty="0">
                <a:solidFill>
                  <a:srgbClr val="000000"/>
                </a:solidFill>
                <a:effectLst/>
                <a:latin typeface="Calibri" panose="020F0502020204030204" pitchFamily="34" charset="0"/>
              </a:rPr>
              <a:t> Chefer måste ges tid och förutsättningar att värna arbetsmiljön och behöver ge stöd till medarbetarna att prioritera.  </a:t>
            </a:r>
          </a:p>
          <a:p>
            <a:pPr algn="l" rtl="0" fontAlgn="base"/>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Stärk kunskaperna om arbetsmiljöarbetet.</a:t>
            </a:r>
            <a:r>
              <a:rPr lang="sv-SE" sz="1800" b="0" i="0" dirty="0">
                <a:solidFill>
                  <a:srgbClr val="000000"/>
                </a:solidFill>
                <a:effectLst/>
                <a:latin typeface="Calibri" panose="020F0502020204030204" pitchFamily="34" charset="0"/>
              </a:rPr>
              <a:t> Arbetsgivare behöver i högre grad, och i samverkan med skyddsorganisationen, ta ansvar för att både medarbetare och chefer får utbildning i Arbetsmiljöverkets föreskrifter om organisatorisk och social arbetsmiljö (OSA) och att det ska finnas förutsättningar att omsätta dessa kunskaper i praktiken.  </a:t>
            </a:r>
            <a:endParaRPr lang="sv-SE" b="0" i="0" dirty="0">
              <a:solidFill>
                <a:srgbClr val="000000"/>
              </a:solidFill>
              <a:effectLst/>
              <a:latin typeface="Segoe UI" panose="020B0502040204020203" pitchFamily="34" charset="0"/>
            </a:endParaRPr>
          </a:p>
          <a:p>
            <a:endParaRPr lang="sv-SE" b="1" dirty="0"/>
          </a:p>
        </p:txBody>
      </p:sp>
      <p:sp>
        <p:nvSpPr>
          <p:cNvPr id="4" name="Platshållare för bildnummer 3"/>
          <p:cNvSpPr>
            <a:spLocks noGrp="1"/>
          </p:cNvSpPr>
          <p:nvPr>
            <p:ph type="sldNum" sz="quarter" idx="5"/>
          </p:nvPr>
        </p:nvSpPr>
        <p:spPr/>
        <p:txBody>
          <a:bodyPr/>
          <a:lstStyle/>
          <a:p>
            <a:fld id="{299C2A0E-0C44-C545-9B01-E851AA929C02}" type="slidenum">
              <a:rPr lang="sv-SE" smtClean="0"/>
              <a:pPr/>
              <a:t>3</a:t>
            </a:fld>
            <a:endParaRPr lang="sv-SE" dirty="0"/>
          </a:p>
        </p:txBody>
      </p:sp>
    </p:spTree>
    <p:extLst>
      <p:ext uri="{BB962C8B-B14F-4D97-AF65-F5344CB8AC3E}">
        <p14:creationId xmlns:p14="http://schemas.microsoft.com/office/powerpoint/2010/main" val="322156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Mer information:</a:t>
            </a:r>
          </a:p>
          <a:p>
            <a:endParaRPr lang="sv-SE" b="1" dirty="0"/>
          </a:p>
          <a:p>
            <a:r>
              <a:rPr lang="sv-SE" b="1" dirty="0"/>
              <a:t>Distansarbete: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ea typeface="Yu Mincho" panose="02020400000000000000" pitchFamily="18" charset="-128"/>
                <a:cs typeface="Arial" panose="020B0604020202020204" pitchFamily="34" charset="0"/>
              </a:rPr>
              <a:t>Distansarbete ses som något positivt</a:t>
            </a:r>
            <a:r>
              <a:rPr lang="sv-SE" sz="1200" dirty="0">
                <a:effectLst/>
                <a:ea typeface="Yu Mincho" panose="02020400000000000000" pitchFamily="18" charset="-128"/>
                <a:cs typeface="Arial" panose="020B0604020202020204" pitchFamily="34" charset="0"/>
              </a:rPr>
              <a:t>, framför allt bland kvinnor som grupp. Samtidigt varierar möjligheten till distansarbete stort mellan olika arbetsgivare. görs individuella överenskommelser för att reglera distansarbete. Det är samtidigt värt att poängtera att det skett en generell återgång efter pandemin. </a:t>
            </a:r>
            <a:r>
              <a:rPr lang="sv-SE" sz="1200" b="1" dirty="0">
                <a:effectLst/>
                <a:ea typeface="Yu Mincho" panose="02020400000000000000" pitchFamily="18" charset="-128"/>
                <a:cs typeface="Arial" panose="020B0604020202020204" pitchFamily="34" charset="0"/>
              </a:rPr>
              <a:t>I dag uppger 41 procent att de i huvudsak arbetar från kontoren.  </a:t>
            </a:r>
          </a:p>
          <a:p>
            <a:endParaRPr lang="sv-SE" dirty="0"/>
          </a:p>
          <a:p>
            <a:pPr algn="l">
              <a:lnSpc>
                <a:spcPct val="105000"/>
              </a:lnSpc>
              <a:spcAft>
                <a:spcPts val="800"/>
              </a:spcAft>
            </a:pPr>
            <a:r>
              <a:rPr lang="sv-SE" sz="1200" dirty="0">
                <a:effectLst/>
                <a:ea typeface="Yu Mincho" panose="02020400000000000000" pitchFamily="18" charset="-128"/>
                <a:cs typeface="Arial" panose="020B0604020202020204" pitchFamily="34" charset="0"/>
              </a:rPr>
              <a:t>Det finns mycket positivt med distansarbete, men så klart också riskfaktorer, såsom att ergonomin kan vara otillfredsställande. En del av problemet är bristande tillsyn från arbetsgivare. Arbetstagare undviker att påtala eventuella problem av rädsla för att inte längre få jobba på distans. </a:t>
            </a:r>
          </a:p>
          <a:p>
            <a:pPr algn="l">
              <a:lnSpc>
                <a:spcPct val="105000"/>
              </a:lnSpc>
              <a:spcAft>
                <a:spcPts val="800"/>
              </a:spcAft>
            </a:pPr>
            <a:endParaRPr lang="sv-SE" sz="1200" dirty="0">
              <a:effectLst/>
              <a:ea typeface="Yu Mincho" panose="02020400000000000000" pitchFamily="18" charset="-128"/>
              <a:cs typeface="Arial" panose="020B0604020202020204" pitchFamily="34" charset="0"/>
            </a:endParaRPr>
          </a:p>
          <a:p>
            <a:pPr algn="l">
              <a:lnSpc>
                <a:spcPct val="105000"/>
              </a:lnSpc>
              <a:spcAft>
                <a:spcPts val="800"/>
              </a:spcAft>
            </a:pPr>
            <a:r>
              <a:rPr lang="sv-SE" sz="1200" dirty="0">
                <a:effectLst/>
                <a:ea typeface="Yu Mincho" panose="02020400000000000000" pitchFamily="18" charset="-128"/>
                <a:cs typeface="Arial" panose="020B0604020202020204" pitchFamily="34" charset="0"/>
              </a:rPr>
              <a:t>Utsträckning görs individuella överenskommelser för att reglera distansarbete. Beroende på perspektiv är det både bra och dåligt. Å ena sidan ges individen möjlighet att </a:t>
            </a:r>
            <a:r>
              <a:rPr lang="sv-SE" sz="1200" b="1" dirty="0">
                <a:effectLst/>
                <a:ea typeface="Yu Mincho" panose="02020400000000000000" pitchFamily="18" charset="-128"/>
                <a:cs typeface="Arial" panose="020B0604020202020204" pitchFamily="34" charset="0"/>
              </a:rPr>
              <a:t>komma överens direkt med chefen om hur arbetet ska läggas upp</a:t>
            </a:r>
            <a:r>
              <a:rPr lang="sv-SE" sz="1200" dirty="0">
                <a:effectLst/>
                <a:ea typeface="Yu Mincho" panose="02020400000000000000" pitchFamily="18" charset="-128"/>
                <a:cs typeface="Arial" panose="020B0604020202020204" pitchFamily="34" charset="0"/>
              </a:rPr>
              <a:t>. Å andra sidan kräver de individuella överenskommelserna en tämligen </a:t>
            </a:r>
            <a:r>
              <a:rPr lang="sv-SE" sz="1200" dirty="0" err="1">
                <a:effectLst/>
                <a:ea typeface="Yu Mincho" panose="02020400000000000000" pitchFamily="18" charset="-128"/>
                <a:cs typeface="Arial" panose="020B0604020202020204" pitchFamily="34" charset="0"/>
              </a:rPr>
              <a:t>förhandlingsstark</a:t>
            </a:r>
            <a:r>
              <a:rPr lang="sv-SE" sz="1200" dirty="0">
                <a:effectLst/>
                <a:ea typeface="Yu Mincho" panose="02020400000000000000" pitchFamily="18" charset="-128"/>
                <a:cs typeface="Arial" panose="020B0604020202020204" pitchFamily="34" charset="0"/>
              </a:rPr>
              <a:t> medarbetare. De som känner oro eller osäkerhet över att förhandla direkt med chefen kan hamna i underläge. </a:t>
            </a:r>
          </a:p>
          <a:p>
            <a:pPr algn="l">
              <a:lnSpc>
                <a:spcPct val="105000"/>
              </a:lnSpc>
              <a:spcAft>
                <a:spcPts val="800"/>
              </a:spcAft>
            </a:pPr>
            <a:endParaRPr lang="sv-SE" sz="1200" dirty="0">
              <a:effectLst/>
              <a:ea typeface="Yu Mincho" panose="02020400000000000000" pitchFamily="18" charset="-128"/>
              <a:cs typeface="Arial" panose="020B0604020202020204" pitchFamily="34" charset="0"/>
            </a:endParaRPr>
          </a:p>
          <a:p>
            <a:pPr algn="l">
              <a:lnSpc>
                <a:spcPct val="105000"/>
              </a:lnSpc>
              <a:spcAft>
                <a:spcPts val="800"/>
              </a:spcAft>
            </a:pPr>
            <a:r>
              <a:rPr lang="sv-SE" sz="1200" dirty="0">
                <a:effectLst/>
                <a:ea typeface="Yu Mincho" panose="02020400000000000000" pitchFamily="18" charset="-128"/>
                <a:cs typeface="Arial" panose="020B0604020202020204" pitchFamily="34" charset="0"/>
              </a:rPr>
              <a:t>Ur ett fackligt perspektiv finns förstås en uppenbar risk att den </a:t>
            </a:r>
            <a:r>
              <a:rPr lang="sv-SE" sz="1200" b="1" dirty="0">
                <a:effectLst/>
                <a:ea typeface="Yu Mincho" panose="02020400000000000000" pitchFamily="18" charset="-128"/>
                <a:cs typeface="Arial" panose="020B0604020202020204" pitchFamily="34" charset="0"/>
              </a:rPr>
              <a:t>kollektiva styrkan får stryka på foten. </a:t>
            </a:r>
          </a:p>
          <a:p>
            <a:pPr algn="l">
              <a:lnSpc>
                <a:spcPct val="105000"/>
              </a:lnSpc>
              <a:spcAft>
                <a:spcPts val="800"/>
              </a:spcAft>
            </a:pPr>
            <a:endParaRPr lang="sv-SE" sz="1200" b="1" dirty="0">
              <a:effectLst/>
              <a:ea typeface="Yu Mincho" panose="02020400000000000000" pitchFamily="18" charset="-128"/>
              <a:cs typeface="Arial" panose="020B0604020202020204" pitchFamily="34" charset="0"/>
            </a:endParaRPr>
          </a:p>
          <a:p>
            <a:pPr algn="l">
              <a:lnSpc>
                <a:spcPct val="105000"/>
              </a:lnSpc>
              <a:spcAft>
                <a:spcPts val="800"/>
              </a:spcAft>
            </a:pPr>
            <a:r>
              <a:rPr lang="sv-SE" sz="1200" b="1" dirty="0">
                <a:effectLst/>
                <a:ea typeface="Yu Mincho" panose="02020400000000000000" pitchFamily="18" charset="-128"/>
                <a:cs typeface="Arial" panose="020B0604020202020204" pitchFamily="34" charset="0"/>
              </a:rPr>
              <a:t>Fackförbundet STs krav: </a:t>
            </a:r>
          </a:p>
          <a:p>
            <a:pPr algn="l">
              <a:lnSpc>
                <a:spcPct val="105000"/>
              </a:lnSpc>
              <a:spcAft>
                <a:spcPts val="800"/>
              </a:spcAft>
            </a:pPr>
            <a:endParaRPr lang="sv-SE" sz="1200" b="1" dirty="0">
              <a:effectLst/>
              <a:ea typeface="Yu Mincho" panose="02020400000000000000" pitchFamily="18" charset="-128"/>
              <a:cs typeface="Arial" panose="020B0604020202020204" pitchFamily="34" charset="0"/>
            </a:endParaRPr>
          </a:p>
          <a:p>
            <a:pPr algn="l">
              <a:lnSpc>
                <a:spcPct val="105000"/>
              </a:lnSpc>
              <a:spcAft>
                <a:spcPts val="800"/>
              </a:spcAft>
            </a:pPr>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Det nya arbetslivet ska utformas i samverkan mellan fack och arbetsgivare. </a:t>
            </a:r>
            <a:r>
              <a:rPr lang="sv-SE" sz="1800" b="0" i="0" dirty="0">
                <a:solidFill>
                  <a:srgbClr val="000000"/>
                </a:solidFill>
                <a:effectLst/>
                <a:latin typeface="Calibri" panose="020F0502020204030204" pitchFamily="34" charset="0"/>
              </a:rPr>
              <a:t>Synen på var och när vi arbetar har förändrats - flexibilitet och individanpassning kommer att krävas för att kunna vara en attraktiv arbetsgivare. Samtidigt ska arbete på distans vara en möjlighet, inte ett krav, och arbetsgivaren måste tillhandahålla både arbetsplats och utrustning.  </a:t>
            </a:r>
            <a:endParaRPr lang="sv-SE" sz="1200" b="1" dirty="0">
              <a:effectLst/>
              <a:ea typeface="Yu Mincho" panose="02020400000000000000" pitchFamily="18" charset="-128"/>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pPr/>
              <a:t>5</a:t>
            </a:fld>
            <a:endParaRPr lang="sv-SE" dirty="0"/>
          </a:p>
        </p:txBody>
      </p:sp>
    </p:spTree>
    <p:extLst>
      <p:ext uri="{BB962C8B-B14F-4D97-AF65-F5344CB8AC3E}">
        <p14:creationId xmlns:p14="http://schemas.microsoft.com/office/powerpoint/2010/main" val="35589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Mer information:</a:t>
            </a:r>
          </a:p>
          <a:p>
            <a:endParaRPr lang="sv-SE" b="1" dirty="0"/>
          </a:p>
          <a:p>
            <a:r>
              <a:rPr lang="sv-SE" b="1" dirty="0"/>
              <a:t>Digital arbetsmiljö</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ea typeface="Yu Mincho" panose="02020400000000000000" pitchFamily="18" charset="-128"/>
                <a:cs typeface="Arial" panose="020B0604020202020204" pitchFamily="34" charset="0"/>
              </a:rPr>
              <a:t>Den </a:t>
            </a:r>
            <a:r>
              <a:rPr lang="sv-SE" sz="1200" b="1" dirty="0">
                <a:effectLst/>
                <a:ea typeface="Yu Mincho" panose="02020400000000000000" pitchFamily="18" charset="-128"/>
                <a:cs typeface="Arial" panose="020B0604020202020204" pitchFamily="34" charset="0"/>
              </a:rPr>
              <a:t>digitala arbetsmiljön </a:t>
            </a:r>
            <a:r>
              <a:rPr lang="sv-SE" sz="1200" b="0" dirty="0">
                <a:effectLst/>
                <a:ea typeface="Yu Mincho" panose="02020400000000000000" pitchFamily="18" charset="-128"/>
                <a:cs typeface="Arial" panose="020B0604020202020204" pitchFamily="34" charset="0"/>
              </a:rPr>
              <a:t>blir en allt </a:t>
            </a:r>
            <a:r>
              <a:rPr lang="sv-SE" sz="1200" dirty="0">
                <a:effectLst/>
                <a:ea typeface="Yu Mincho" panose="02020400000000000000" pitchFamily="18" charset="-128"/>
                <a:cs typeface="Arial" panose="020B0604020202020204" pitchFamily="34" charset="0"/>
              </a:rPr>
              <a:t>viktigare del av arbetsmiljön. För många spenderas hela arbetsdagen i den digitala arbetsmiljö.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ea typeface="Yu Mincho" panose="02020400000000000000" pitchFamily="18" charset="-128"/>
                <a:cs typeface="Arial" panose="020B0604020202020204" pitchFamily="34" charset="0"/>
              </a:rPr>
              <a:t>De flesta är nöjda med den digitala arbetsmiljön. </a:t>
            </a:r>
            <a:r>
              <a:rPr lang="sv-SE" sz="1200" b="1" dirty="0">
                <a:effectLst/>
                <a:ea typeface="Yu Mincho" panose="02020400000000000000" pitchFamily="18" charset="-128"/>
                <a:cs typeface="Arial" panose="020B0604020202020204" pitchFamily="34" charset="0"/>
              </a:rPr>
              <a:t>Mer än 80 procent instämmer helt eller delvis i att de har en bra digital arbetsmiljö</a:t>
            </a:r>
            <a:r>
              <a:rPr lang="sv-SE" sz="1200" dirty="0">
                <a:effectLst/>
                <a:ea typeface="Yu Mincho" panose="02020400000000000000" pitchFamily="18" charset="-128"/>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ea typeface="Yu Mincho" panose="02020400000000000000" pitchFamily="18" charset="-128"/>
                <a:cs typeface="Arial" panose="020B0604020202020204" pitchFamily="34" charset="0"/>
              </a:rPr>
              <a:t>Nästan </a:t>
            </a:r>
            <a:r>
              <a:rPr lang="sv-SE" sz="1200" b="1" dirty="0">
                <a:effectLst/>
                <a:ea typeface="Yu Mincho" panose="02020400000000000000" pitchFamily="18" charset="-128"/>
                <a:cs typeface="Arial" panose="020B0604020202020204" pitchFamily="34" charset="0"/>
              </a:rPr>
              <a:t>en femtedel är dock mindre nöjda </a:t>
            </a:r>
            <a:r>
              <a:rPr lang="sv-SE" sz="1200" dirty="0">
                <a:effectLst/>
                <a:ea typeface="Yu Mincho" panose="02020400000000000000" pitchFamily="18" charset="-128"/>
                <a:cs typeface="Arial" panose="020B0604020202020204" pitchFamily="34" charset="0"/>
              </a:rPr>
              <a:t>eller till och med missnöjda med sin digitala arbetsmiljö. </a:t>
            </a:r>
            <a:endParaRPr lang="sv-SE" dirty="0"/>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ea typeface="Yu Mincho" panose="02020400000000000000" pitchFamily="18" charset="-128"/>
                <a:cs typeface="Arial" panose="020B0604020202020204" pitchFamily="34" charset="0"/>
              </a:rPr>
              <a:t>Brist på inflytande. </a:t>
            </a:r>
            <a:r>
              <a:rPr lang="sv-SE" sz="1200" dirty="0">
                <a:effectLst/>
                <a:ea typeface="Yu Mincho" panose="02020400000000000000" pitchFamily="18" charset="-128"/>
                <a:cs typeface="Arial" panose="020B0604020202020204" pitchFamily="34" charset="0"/>
              </a:rPr>
              <a:t>Samtidigt ser olika åldersgrupper olika problem i sin digitala vardag. (18–29 år) anser att teknikstrul och långsamma program är ett problem,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ea typeface="Yu Mincho" panose="02020400000000000000" pitchFamily="18" charset="-128"/>
                <a:cs typeface="Arial" panose="020B0604020202020204" pitchFamily="34" charset="0"/>
              </a:rPr>
              <a:t>medan de äldre vill ha bättre användarvänlighet och support. </a:t>
            </a:r>
          </a:p>
          <a:p>
            <a:pPr marL="0" lvl="0" indent="0">
              <a:lnSpc>
                <a:spcPct val="105000"/>
              </a:lnSpc>
              <a:buFont typeface="Symbol" panose="05050102010706020507" pitchFamily="18" charset="2"/>
              <a:buNone/>
            </a:pPr>
            <a:endParaRPr lang="sv-SE" sz="1200" dirty="0">
              <a:solidFill>
                <a:schemeClr val="tx1"/>
              </a:solidFill>
              <a:effectLst/>
              <a:ea typeface="+mn-ea"/>
              <a:cs typeface="+mn-cs"/>
            </a:endParaRPr>
          </a:p>
          <a:p>
            <a:pPr marL="0" lvl="0" indent="0">
              <a:lnSpc>
                <a:spcPct val="105000"/>
              </a:lnSpc>
              <a:buFont typeface="Symbol" panose="05050102010706020507" pitchFamily="18" charset="2"/>
              <a:buNone/>
            </a:pPr>
            <a:r>
              <a:rPr lang="sv-SE" sz="1000" dirty="0">
                <a:solidFill>
                  <a:srgbClr val="424242"/>
                </a:solidFill>
                <a:effectLst/>
                <a:ea typeface="Calibri" panose="020F0502020204030204" pitchFamily="34" charset="0"/>
                <a:cs typeface="Calibri" panose="020F0502020204030204" pitchFamily="34" charset="0"/>
              </a:rPr>
              <a:t>Digitala skyddsronder behöver genomföras i samma ordning som fysiska och psykosociala sådan</a:t>
            </a:r>
            <a:r>
              <a:rPr lang="sv-SE" sz="1000" dirty="0">
                <a:effectLst/>
                <a:ea typeface="Calibri" panose="020F0502020204030204" pitchFamily="34" charset="0"/>
                <a:cs typeface="Calibri" panose="020F0502020204030204" pitchFamily="34" charset="0"/>
              </a:rPr>
              <a:t>a. </a:t>
            </a:r>
            <a:r>
              <a:rPr lang="sv-SE" sz="1000" b="1" dirty="0">
                <a:effectLst/>
                <a:ea typeface="Calibri" panose="020F0502020204030204" pitchFamily="34" charset="0"/>
                <a:cs typeface="Calibri" panose="020F0502020204030204" pitchFamily="34" charset="0"/>
              </a:rPr>
              <a:t>Den digitala arbetsmiljön ska ingå som en naturlig del i det systematiska arbetsmiljöarbetet. </a:t>
            </a:r>
          </a:p>
          <a:p>
            <a:pPr marL="0" lvl="0" indent="0">
              <a:lnSpc>
                <a:spcPct val="105000"/>
              </a:lnSpc>
              <a:buFont typeface="Symbol" panose="05050102010706020507" pitchFamily="18" charset="2"/>
              <a:buNone/>
            </a:pPr>
            <a:endParaRPr lang="sv-SE" sz="1000" b="1" dirty="0">
              <a:effectLst/>
              <a:ea typeface="Calibri" panose="020F0502020204030204" pitchFamily="34" charset="0"/>
              <a:cs typeface="Calibri" panose="020F0502020204030204" pitchFamily="34" charset="0"/>
            </a:endParaRPr>
          </a:p>
          <a:p>
            <a:pPr marL="0" lvl="0" indent="0">
              <a:lnSpc>
                <a:spcPct val="105000"/>
              </a:lnSpc>
              <a:buFont typeface="Symbol" panose="05050102010706020507" pitchFamily="18" charset="2"/>
              <a:buNone/>
            </a:pPr>
            <a:r>
              <a:rPr lang="sv-SE" sz="1000" b="1" dirty="0">
                <a:effectLst/>
                <a:ea typeface="Calibri" panose="020F0502020204030204" pitchFamily="34" charset="0"/>
                <a:cs typeface="Calibri" panose="020F0502020204030204" pitchFamily="34" charset="0"/>
              </a:rPr>
              <a:t>Fackförbundet STs krav:</a:t>
            </a:r>
          </a:p>
          <a:p>
            <a:pPr marL="0" lvl="0" indent="0">
              <a:lnSpc>
                <a:spcPct val="105000"/>
              </a:lnSpc>
              <a:buFont typeface="Symbol" panose="05050102010706020507" pitchFamily="18" charset="2"/>
              <a:buNone/>
            </a:pPr>
            <a:endParaRPr lang="sv-SE" sz="1000" b="1" dirty="0">
              <a:effectLst/>
              <a:ea typeface="Calibri" panose="020F0502020204030204" pitchFamily="34" charset="0"/>
              <a:cs typeface="Calibri" panose="020F0502020204030204" pitchFamily="34" charset="0"/>
            </a:endParaRPr>
          </a:p>
          <a:p>
            <a:pPr marL="0" lvl="0" indent="0">
              <a:lnSpc>
                <a:spcPct val="105000"/>
              </a:lnSpc>
              <a:buFont typeface="Symbol" panose="05050102010706020507" pitchFamily="18" charset="2"/>
              <a:buNone/>
            </a:pPr>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Involvera arbetstagarens representanter i utveckling och förändring av digitala system och processer.</a:t>
            </a:r>
            <a:r>
              <a:rPr lang="sv-SE" sz="1800" b="0" i="0" dirty="0">
                <a:solidFill>
                  <a:srgbClr val="000000"/>
                </a:solidFill>
                <a:effectLst/>
                <a:latin typeface="Calibri" panose="020F0502020204030204" pitchFamily="34" charset="0"/>
              </a:rPr>
              <a:t> Det är viktigt att de som arbetar med de verktyg och processer som tas fram får vara med och påverka utformningen av dessa. Den digitala arbetsmiljön ska ingå som en naturlig del i det systematiska arbetsmiljöarbetet.  </a:t>
            </a:r>
            <a:endParaRPr lang="sv-SE" sz="1000" b="1" dirty="0">
              <a:effectLst/>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pPr/>
              <a:t>7</a:t>
            </a:fld>
            <a:endParaRPr lang="sv-SE" dirty="0"/>
          </a:p>
        </p:txBody>
      </p:sp>
    </p:spTree>
    <p:extLst>
      <p:ext uri="{BB962C8B-B14F-4D97-AF65-F5344CB8AC3E}">
        <p14:creationId xmlns:p14="http://schemas.microsoft.com/office/powerpoint/2010/main" val="1396105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sv-SE" sz="1200" dirty="0">
                <a:effectLst/>
                <a:ea typeface="Yu Mincho" panose="02020400000000000000" pitchFamily="18" charset="-128"/>
                <a:cs typeface="Arial" panose="020B0604020202020204" pitchFamily="34" charset="0"/>
              </a:rPr>
              <a:t>Mer information:</a:t>
            </a:r>
          </a:p>
          <a:p>
            <a:pPr marL="0" marR="0" lvl="0" indent="0" algn="l" defTabSz="914400" rtl="0" eaLnBrk="1" fontAlgn="auto" latinLnBrk="0" hangingPunct="1">
              <a:lnSpc>
                <a:spcPct val="105000"/>
              </a:lnSpc>
              <a:spcBef>
                <a:spcPts val="0"/>
              </a:spcBef>
              <a:spcAft>
                <a:spcPts val="800"/>
              </a:spcAft>
              <a:buClrTx/>
              <a:buSzTx/>
              <a:buFontTx/>
              <a:buNone/>
              <a:tabLst/>
              <a:defRPr/>
            </a:pPr>
            <a:endParaRPr lang="sv-SE" sz="1200" dirty="0">
              <a:effectLst/>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5000"/>
              </a:lnSpc>
              <a:spcBef>
                <a:spcPts val="0"/>
              </a:spcBef>
              <a:spcAft>
                <a:spcPts val="800"/>
              </a:spcAft>
              <a:buClrTx/>
              <a:buSzTx/>
              <a:buFontTx/>
              <a:buNone/>
              <a:tabLst/>
              <a:defRPr/>
            </a:pPr>
            <a:r>
              <a:rPr lang="sv-SE" sz="1200" dirty="0">
                <a:effectLst/>
                <a:ea typeface="Yu Mincho" panose="02020400000000000000" pitchFamily="18" charset="-128"/>
                <a:cs typeface="Arial" panose="020B0604020202020204" pitchFamily="34" charset="0"/>
              </a:rPr>
              <a:t>Resultaten visar på att den psykosociala arbetsmiljön ser väldigt olika ut beroende på var i staten man arbetar. Män och kvinnor </a:t>
            </a:r>
            <a:r>
              <a:rPr lang="sv-SE" sz="1200" b="1" dirty="0">
                <a:effectLst/>
                <a:ea typeface="Yu Mincho" panose="02020400000000000000" pitchFamily="18" charset="-128"/>
                <a:cs typeface="Arial" panose="020B0604020202020204" pitchFamily="34" charset="0"/>
              </a:rPr>
              <a:t>samma uppfattning om bristerna </a:t>
            </a:r>
            <a:r>
              <a:rPr lang="sv-SE" sz="1200" dirty="0">
                <a:effectLst/>
                <a:ea typeface="Yu Mincho" panose="02020400000000000000" pitchFamily="18" charset="-128"/>
                <a:cs typeface="Arial" panose="020B0604020202020204" pitchFamily="34" charset="0"/>
              </a:rPr>
              <a:t>i den psykosociala arbetsmiljön. Två resultat sticker dock ut. </a:t>
            </a:r>
            <a:r>
              <a:rPr lang="sv-SE" sz="1200" b="1" dirty="0">
                <a:effectLst/>
                <a:ea typeface="Yu Mincho" panose="02020400000000000000" pitchFamily="18" charset="-128"/>
                <a:cs typeface="Arial" panose="020B0604020202020204" pitchFamily="34" charset="0"/>
              </a:rPr>
              <a:t>kvinnor - stor arbetsmängd/högt tempo och ständiga förändringa</a:t>
            </a:r>
            <a:r>
              <a:rPr lang="sv-SE" sz="1200" dirty="0">
                <a:effectLst/>
                <a:ea typeface="Yu Mincho" panose="02020400000000000000" pitchFamily="18" charset="-128"/>
                <a:cs typeface="Arial" panose="020B0604020202020204" pitchFamily="34" charset="0"/>
              </a:rPr>
              <a:t>r. Kvinnor som grupp är </a:t>
            </a:r>
            <a:r>
              <a:rPr lang="sv-SE" sz="1200" b="1" dirty="0">
                <a:effectLst/>
                <a:ea typeface="Yu Mincho" panose="02020400000000000000" pitchFamily="18" charset="-128"/>
                <a:cs typeface="Arial" panose="020B0604020202020204" pitchFamily="34" charset="0"/>
              </a:rPr>
              <a:t>mer stressade än män</a:t>
            </a:r>
            <a:r>
              <a:rPr lang="sv-SE" sz="1200" dirty="0">
                <a:effectLst/>
                <a:ea typeface="Yu Mincho" panose="02020400000000000000" pitchFamily="18" charset="-128"/>
                <a:cs typeface="Arial" panose="020B0604020202020204" pitchFamily="34" charset="0"/>
              </a:rPr>
              <a:t>. </a:t>
            </a:r>
            <a:endParaRPr lang="sv-SE" sz="1200" dirty="0">
              <a:effectLst/>
              <a:ea typeface="Times New Roman" panose="02020603050405020304" pitchFamily="18" charset="0"/>
            </a:endParaRPr>
          </a:p>
          <a:p>
            <a:pPr algn="l">
              <a:lnSpc>
                <a:spcPct val="105000"/>
              </a:lnSpc>
              <a:spcAft>
                <a:spcPts val="800"/>
              </a:spcAft>
            </a:pPr>
            <a:endParaRPr lang="sv-SE" sz="1200" dirty="0">
              <a:effectLst/>
              <a:ea typeface="Yu Mincho" panose="02020400000000000000" pitchFamily="18" charset="-128"/>
              <a:cs typeface="Arial" panose="020B0604020202020204" pitchFamily="34" charset="0"/>
            </a:endParaRPr>
          </a:p>
          <a:p>
            <a:pPr algn="l">
              <a:lnSpc>
                <a:spcPct val="105000"/>
              </a:lnSpc>
              <a:spcAft>
                <a:spcPts val="800"/>
              </a:spcAft>
            </a:pPr>
            <a:r>
              <a:rPr lang="sv-SE" sz="1200" dirty="0">
                <a:effectLst/>
                <a:ea typeface="Yu Mincho" panose="02020400000000000000" pitchFamily="18" charset="-128"/>
                <a:cs typeface="Arial" panose="020B0604020202020204" pitchFamily="34" charset="0"/>
              </a:rPr>
              <a:t>de inte vågar framföra intern eller extern kritik.  </a:t>
            </a:r>
            <a:r>
              <a:rPr lang="sv-SE" sz="1200" dirty="0">
                <a:solidFill>
                  <a:srgbClr val="000000"/>
                </a:solidFill>
                <a:effectLst/>
                <a:ea typeface="Yu Mincho" panose="02020400000000000000" pitchFamily="18" charset="-128"/>
                <a:cs typeface="Arial" panose="020B0604020202020204" pitchFamily="34" charset="0"/>
              </a:rPr>
              <a:t>Rapporten visar bland annat att 3 av 10 är oroliga för att drabbas av repressalier när de framför kritik, och mer än var femte har avstått från att framföra kritik eller slå larm om missförhållanden. Trots </a:t>
            </a:r>
            <a:r>
              <a:rPr lang="sv-SE" sz="1200" dirty="0">
                <a:solidFill>
                  <a:srgbClr val="242424"/>
                </a:solidFill>
                <a:effectLst/>
                <a:ea typeface="Yu Mincho" panose="02020400000000000000" pitchFamily="18" charset="-128"/>
                <a:cs typeface="Arial" panose="020B0604020202020204" pitchFamily="34" charset="0"/>
              </a:rPr>
              <a:t>att rättigheten är lagstadgad känner sig anställda förhindrade att vara öppet kritiska. </a:t>
            </a:r>
            <a:endParaRPr lang="sv-SE" sz="1200" dirty="0">
              <a:effectLst/>
              <a:ea typeface="Times New Roman" panose="02020603050405020304" pitchFamily="18" charset="0"/>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ea typeface="Yu Mincho" panose="02020400000000000000" pitchFamily="18" charset="-128"/>
                <a:cs typeface="Arial" panose="020B0604020202020204" pitchFamily="34" charset="0"/>
              </a:rPr>
              <a:t>Även om relativt många som jobbar inom staten är tillfreds med sin psykosociala arbetsmiljö finns det mer att göra för att den ska bli bättre. Särskilt viktigt är att uppmärksamma att anställda </a:t>
            </a:r>
            <a:r>
              <a:rPr lang="sv-SE" sz="1200" b="1" dirty="0">
                <a:solidFill>
                  <a:srgbClr val="000000"/>
                </a:solidFill>
                <a:effectLst/>
                <a:ea typeface="Yu Mincho" panose="02020400000000000000" pitchFamily="18" charset="-128"/>
                <a:cs typeface="Arial" panose="020B0604020202020204" pitchFamily="34" charset="0"/>
              </a:rPr>
              <a:t>har alldeles för mycket att göra och måste utföra sitt arbete i högt tempo</a:t>
            </a:r>
            <a:r>
              <a:rPr lang="sv-SE" sz="1200" dirty="0">
                <a:solidFill>
                  <a:srgbClr val="000000"/>
                </a:solidFill>
                <a:effectLst/>
                <a:ea typeface="Yu Mincho" panose="02020400000000000000" pitchFamily="18" charset="-128"/>
                <a:cs typeface="Arial" panose="020B0604020202020204" pitchFamily="34" charset="0"/>
              </a:rPr>
              <a:t>. Dessutom är det många som känner tveksamhet inför att öppet uttala kritik. En annan aspekt som är värd att beakta är att kvinnor som grupp uppfattar problematiken något annorlunda och anser sig i vissa avseenden ha en sämre psykosocial arbetsmiljö än vad män som grupp anser sig ha.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0000"/>
              </a:solidFill>
              <a:effectLst/>
              <a:ea typeface="Yu Mincho" panose="02020400000000000000" pitchFamily="18" charset="-128"/>
              <a:cs typeface="Arial" panose="020B0604020202020204" pitchFamily="34" charset="0"/>
            </a:endParaRPr>
          </a:p>
          <a:p>
            <a:pPr algn="just">
              <a:lnSpc>
                <a:spcPct val="105000"/>
              </a:lnSpc>
              <a:spcAft>
                <a:spcPts val="800"/>
              </a:spcAft>
            </a:pPr>
            <a:r>
              <a:rPr lang="sv-SE" sz="1200" b="1" dirty="0">
                <a:effectLst/>
                <a:ea typeface="Times New Roman" panose="02020603050405020304" pitchFamily="18" charset="0"/>
                <a:cs typeface="Calibri" panose="020F0502020204030204" pitchFamily="34" charset="0"/>
              </a:rPr>
              <a:t>Vad är det som är bra med den psykosociala arbetsmiljön?</a:t>
            </a:r>
            <a:endParaRPr lang="sv-SE" sz="1200" dirty="0">
              <a:effectLst/>
              <a:ea typeface="Yu Mincho" panose="02020400000000000000" pitchFamily="18" charset="-128"/>
              <a:cs typeface="Arial" panose="020B0604020202020204" pitchFamily="34" charset="0"/>
            </a:endParaRPr>
          </a:p>
          <a:p>
            <a:pPr algn="just">
              <a:lnSpc>
                <a:spcPct val="105000"/>
              </a:lnSpc>
              <a:spcAft>
                <a:spcPts val="800"/>
              </a:spcAft>
            </a:pPr>
            <a:r>
              <a:rPr lang="sv-SE" sz="1200" dirty="0">
                <a:effectLst/>
                <a:ea typeface="Times New Roman" panose="02020603050405020304" pitchFamily="18" charset="0"/>
                <a:cs typeface="Calibri" panose="020F0502020204030204" pitchFamily="34" charset="0"/>
              </a:rPr>
              <a:t>Närvarande chef/ledare</a:t>
            </a:r>
            <a:r>
              <a:rPr lang="sv-SE" sz="1200" dirty="0">
                <a:effectLst/>
                <a:ea typeface="Yu Mincho" panose="02020400000000000000" pitchFamily="18" charset="-128"/>
                <a:cs typeface="Arial" panose="020B0604020202020204" pitchFamily="34" charset="0"/>
              </a:rPr>
              <a:t> 		</a:t>
            </a:r>
            <a:r>
              <a:rPr lang="sv-SE" sz="1200" dirty="0">
                <a:effectLst/>
                <a:ea typeface="Times New Roman" panose="02020603050405020304" pitchFamily="18" charset="0"/>
                <a:cs typeface="Calibri" panose="020F0502020204030204" pitchFamily="34" charset="0"/>
              </a:rPr>
              <a:t>41 %</a:t>
            </a:r>
            <a:endParaRPr lang="sv-SE" sz="1200" dirty="0">
              <a:effectLst/>
              <a:ea typeface="Yu Mincho" panose="02020400000000000000" pitchFamily="18" charset="-128"/>
              <a:cs typeface="Arial" panose="020B0604020202020204" pitchFamily="34" charset="0"/>
            </a:endParaRPr>
          </a:p>
          <a:p>
            <a:pPr algn="just">
              <a:lnSpc>
                <a:spcPct val="105000"/>
              </a:lnSpc>
              <a:spcAft>
                <a:spcPts val="800"/>
              </a:spcAft>
            </a:pPr>
            <a:r>
              <a:rPr lang="sv-SE" sz="1200" dirty="0">
                <a:effectLst/>
                <a:ea typeface="Times New Roman" panose="02020603050405020304" pitchFamily="18" charset="0"/>
                <a:cs typeface="Calibri" panose="020F0502020204030204" pitchFamily="34" charset="0"/>
              </a:rPr>
              <a:t>Eget inflytande över arbetet 		50 %</a:t>
            </a:r>
            <a:endParaRPr lang="sv-SE" sz="1200" dirty="0">
              <a:effectLst/>
              <a:ea typeface="Yu Mincho" panose="02020400000000000000" pitchFamily="18" charset="-128"/>
              <a:cs typeface="Arial" panose="020B0604020202020204" pitchFamily="34" charset="0"/>
            </a:endParaRPr>
          </a:p>
          <a:p>
            <a:pPr algn="just">
              <a:lnSpc>
                <a:spcPct val="105000"/>
              </a:lnSpc>
              <a:spcAft>
                <a:spcPts val="800"/>
              </a:spcAft>
            </a:pPr>
            <a:r>
              <a:rPr lang="sv-SE" sz="1200" dirty="0">
                <a:effectLst/>
                <a:ea typeface="Times New Roman" panose="02020603050405020304" pitchFamily="18" charset="0"/>
                <a:cs typeface="Calibri" panose="020F0502020204030204" pitchFamily="34" charset="0"/>
              </a:rPr>
              <a:t>Eget inflytande över arbetstiden 	51 %</a:t>
            </a:r>
            <a:endParaRPr lang="sv-SE" sz="1200" dirty="0">
              <a:effectLst/>
              <a:ea typeface="Yu Mincho" panose="02020400000000000000" pitchFamily="18" charset="-128"/>
              <a:cs typeface="Arial" panose="020B0604020202020204" pitchFamily="34" charset="0"/>
            </a:endParaRPr>
          </a:p>
          <a:p>
            <a:pPr algn="just">
              <a:lnSpc>
                <a:spcPct val="105000"/>
              </a:lnSpc>
              <a:spcAft>
                <a:spcPts val="800"/>
              </a:spcAft>
            </a:pPr>
            <a:r>
              <a:rPr lang="sv-SE" sz="1200" dirty="0">
                <a:effectLst/>
                <a:ea typeface="Times New Roman" panose="02020603050405020304" pitchFamily="18" charset="0"/>
                <a:cs typeface="Calibri" panose="020F0502020204030204" pitchFamily="34" charset="0"/>
              </a:rPr>
              <a:t>Bra samarbete mellan kollegor 	67 %</a:t>
            </a:r>
          </a:p>
          <a:p>
            <a:pPr algn="just">
              <a:lnSpc>
                <a:spcPct val="105000"/>
              </a:lnSpc>
              <a:spcAft>
                <a:spcPts val="800"/>
              </a:spcAft>
            </a:pPr>
            <a:endParaRPr lang="sv-SE" sz="1200" dirty="0">
              <a:effectLst/>
              <a:ea typeface="Yu Mincho" panose="02020400000000000000" pitchFamily="18" charset="-128"/>
              <a:cs typeface="Arial" panose="020B0604020202020204" pitchFamily="34" charset="0"/>
            </a:endParaRPr>
          </a:p>
          <a:p>
            <a:pPr algn="l">
              <a:lnSpc>
                <a:spcPct val="105000"/>
              </a:lnSpc>
              <a:spcAft>
                <a:spcPts val="800"/>
              </a:spcAft>
            </a:pPr>
            <a:r>
              <a:rPr lang="sv-SE" sz="1200" b="1" dirty="0">
                <a:solidFill>
                  <a:srgbClr val="242424"/>
                </a:solidFill>
                <a:effectLst/>
                <a:ea typeface="Yu Mincho" panose="02020400000000000000" pitchFamily="18" charset="-128"/>
                <a:cs typeface="Arial" panose="020B0604020202020204" pitchFamily="34" charset="0"/>
              </a:rPr>
              <a:t>Vad är dåligt med den psykosociala arbetsmiljön?</a:t>
            </a:r>
            <a:endParaRPr lang="sv-SE" sz="1200" dirty="0">
              <a:effectLst/>
              <a:ea typeface="Yu Mincho" panose="02020400000000000000" pitchFamily="18" charset="-128"/>
              <a:cs typeface="Arial" panose="020B0604020202020204" pitchFamily="34" charset="0"/>
            </a:endParaRPr>
          </a:p>
          <a:p>
            <a:pPr algn="l">
              <a:lnSpc>
                <a:spcPct val="105000"/>
              </a:lnSpc>
              <a:spcAft>
                <a:spcPts val="800"/>
              </a:spcAft>
            </a:pPr>
            <a:r>
              <a:rPr lang="sv-SE" sz="1200" dirty="0">
                <a:effectLst/>
                <a:ea typeface="Yu Mincho" panose="02020400000000000000" pitchFamily="18" charset="-128"/>
                <a:cs typeface="Arial" panose="020B0604020202020204" pitchFamily="34" charset="0"/>
              </a:rPr>
              <a:t>Stor arbetsmängd - högt arbetstempo 	46 %</a:t>
            </a:r>
          </a:p>
          <a:p>
            <a:pPr algn="l">
              <a:lnSpc>
                <a:spcPct val="105000"/>
              </a:lnSpc>
              <a:spcAft>
                <a:spcPts val="800"/>
              </a:spcAft>
            </a:pPr>
            <a:r>
              <a:rPr lang="sv-SE" sz="1200" dirty="0">
                <a:effectLst/>
                <a:ea typeface="Yu Mincho" panose="02020400000000000000" pitchFamily="18" charset="-128"/>
                <a:cs typeface="Arial" panose="020B0604020202020204" pitchFamily="34" charset="0"/>
              </a:rPr>
              <a:t>Otydliga förväntningar 		32 %</a:t>
            </a:r>
          </a:p>
          <a:p>
            <a:pPr algn="l">
              <a:lnSpc>
                <a:spcPct val="105000"/>
              </a:lnSpc>
              <a:spcAft>
                <a:spcPts val="800"/>
              </a:spcAft>
            </a:pPr>
            <a:r>
              <a:rPr lang="sv-SE" sz="1200" dirty="0">
                <a:effectLst/>
                <a:ea typeface="Yu Mincho" panose="02020400000000000000" pitchFamily="18" charset="-128"/>
                <a:cs typeface="Arial" panose="020B0604020202020204" pitchFamily="34" charset="0"/>
              </a:rPr>
              <a:t>Ständiga förändringar 		38 %</a:t>
            </a:r>
          </a:p>
          <a:p>
            <a:pPr algn="l">
              <a:lnSpc>
                <a:spcPct val="105000"/>
              </a:lnSpc>
              <a:spcAft>
                <a:spcPts val="800"/>
              </a:spcAft>
            </a:pPr>
            <a:r>
              <a:rPr lang="sv-SE" sz="1200" dirty="0">
                <a:effectLst/>
                <a:ea typeface="Yu Mincho" panose="02020400000000000000" pitchFamily="18" charset="-128"/>
                <a:cs typeface="Arial" panose="020B0604020202020204" pitchFamily="34" charset="0"/>
              </a:rPr>
              <a:t>Ledarskapet			28 %</a:t>
            </a:r>
          </a:p>
          <a:p>
            <a:endParaRPr lang="sv-SE" dirty="0"/>
          </a:p>
          <a:p>
            <a:endParaRPr lang="sv-SE" dirty="0"/>
          </a:p>
          <a:p>
            <a:r>
              <a:rPr lang="sv-SE" b="1" dirty="0"/>
              <a:t>Fackförbundet STs krav:</a:t>
            </a:r>
          </a:p>
          <a:p>
            <a:endParaRPr lang="sv-SE" b="1" dirty="0"/>
          </a:p>
          <a:p>
            <a:r>
              <a:rPr lang="sv-SE" sz="1800" b="0" i="0" dirty="0">
                <a:solidFill>
                  <a:srgbClr val="000000"/>
                </a:solidFill>
                <a:effectLst/>
                <a:latin typeface="Calibri" panose="020F0502020204030204" pitchFamily="34" charset="0"/>
              </a:rPr>
              <a:t>• </a:t>
            </a:r>
            <a:r>
              <a:rPr lang="sv-SE" sz="1800" b="1" i="0" dirty="0">
                <a:solidFill>
                  <a:srgbClr val="000000"/>
                </a:solidFill>
                <a:effectLst/>
                <a:latin typeface="Calibri" panose="020F0502020204030204" pitchFamily="34" charset="0"/>
              </a:rPr>
              <a:t>Ledarskap och styrning inom staten behöver utvecklas.</a:t>
            </a:r>
            <a:r>
              <a:rPr lang="sv-SE" sz="1800" b="0" i="0" dirty="0">
                <a:solidFill>
                  <a:srgbClr val="000000"/>
                </a:solidFill>
                <a:effectLst/>
                <a:latin typeface="Calibri" panose="020F0502020204030204" pitchFamily="34" charset="0"/>
              </a:rPr>
              <a:t> Chefer måste ges tid och förutsättningar att värna arbetsmiljön och behöver ge stöd till medarbetarna att prioritera.  </a:t>
            </a:r>
            <a:endParaRPr lang="sv-SE" b="1" dirty="0"/>
          </a:p>
        </p:txBody>
      </p:sp>
      <p:sp>
        <p:nvSpPr>
          <p:cNvPr id="4" name="Platshållare för bildnummer 3"/>
          <p:cNvSpPr>
            <a:spLocks noGrp="1"/>
          </p:cNvSpPr>
          <p:nvPr>
            <p:ph type="sldNum" sz="quarter" idx="5"/>
          </p:nvPr>
        </p:nvSpPr>
        <p:spPr/>
        <p:txBody>
          <a:bodyPr/>
          <a:lstStyle/>
          <a:p>
            <a:fld id="{299C2A0E-0C44-C545-9B01-E851AA929C02}" type="slidenum">
              <a:rPr lang="sv-SE" smtClean="0"/>
              <a:pPr/>
              <a:t>9</a:t>
            </a:fld>
            <a:endParaRPr lang="sv-SE" dirty="0"/>
          </a:p>
        </p:txBody>
      </p:sp>
    </p:spTree>
    <p:extLst>
      <p:ext uri="{BB962C8B-B14F-4D97-AF65-F5344CB8AC3E}">
        <p14:creationId xmlns:p14="http://schemas.microsoft.com/office/powerpoint/2010/main" val="92464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Mer information:</a:t>
            </a:r>
          </a:p>
          <a:p>
            <a:endParaRPr lang="sv-SE" b="1" dirty="0"/>
          </a:p>
          <a:p>
            <a:r>
              <a:rPr lang="sv-SE" b="1" dirty="0"/>
              <a:t>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ea typeface="Yu Mincho" panose="02020400000000000000" pitchFamily="18" charset="-128"/>
                <a:cs typeface="Arial" panose="020B0604020202020204" pitchFamily="34" charset="0"/>
              </a:rPr>
              <a:t>Sjukskrivningarna har minskat något, men orsaken är inte nödvändigtvis positiv.</a:t>
            </a:r>
            <a:r>
              <a:rPr lang="sv-SE" sz="1200" dirty="0">
                <a:effectLst/>
                <a:ea typeface="Yu Mincho" panose="02020400000000000000" pitchFamily="18" charset="-128"/>
                <a:cs typeface="Arial" panose="020B0604020202020204" pitchFamily="34" charset="0"/>
              </a:rPr>
              <a:t> Huruvida det beror på att fler jobbar hemifrån när de är sjuka eller på ett aktivt arbetsmiljöarbete från arbetsgivaren vet vi inte. Däremot vet vi </a:t>
            </a:r>
            <a:r>
              <a:rPr lang="sv-SE" sz="1200" dirty="0">
                <a:solidFill>
                  <a:srgbClr val="000000"/>
                </a:solidFill>
                <a:effectLst/>
                <a:ea typeface="Yu Mincho" panose="02020400000000000000" pitchFamily="18" charset="-128"/>
                <a:cs typeface="Arial" panose="020B0604020202020204" pitchFamily="34" charset="0"/>
              </a:rPr>
              <a:t>att lite mer än en fjärdedel uppger att de förväntas arbeta på distans när de är sjuka och nästan </a:t>
            </a:r>
            <a:r>
              <a:rPr lang="sv-SE" sz="1200" b="1" dirty="0">
                <a:solidFill>
                  <a:srgbClr val="000000"/>
                </a:solidFill>
                <a:effectLst/>
                <a:ea typeface="Yu Mincho" panose="02020400000000000000" pitchFamily="18" charset="-128"/>
                <a:cs typeface="Arial" panose="020B0604020202020204" pitchFamily="34" charset="0"/>
              </a:rPr>
              <a:t>50 %säger att de </a:t>
            </a:r>
            <a:r>
              <a:rPr lang="sv-SE" sz="1200" b="1" i="1" dirty="0">
                <a:solidFill>
                  <a:srgbClr val="000000"/>
                </a:solidFill>
                <a:effectLst/>
                <a:ea typeface="Yu Mincho" panose="02020400000000000000" pitchFamily="18" charset="-128"/>
                <a:cs typeface="Arial" panose="020B0604020202020204" pitchFamily="34" charset="0"/>
              </a:rPr>
              <a:t>kan</a:t>
            </a:r>
            <a:r>
              <a:rPr lang="sv-SE" sz="1200" b="1" dirty="0">
                <a:solidFill>
                  <a:srgbClr val="000000"/>
                </a:solidFill>
                <a:effectLst/>
                <a:ea typeface="Yu Mincho" panose="02020400000000000000" pitchFamily="18" charset="-128"/>
                <a:cs typeface="Arial" panose="020B0604020202020204" pitchFamily="34" charset="0"/>
              </a:rPr>
              <a:t> jobba hemifrån när de är sjuka</a:t>
            </a:r>
            <a:r>
              <a:rPr lang="sv-SE" sz="1200" dirty="0">
                <a:solidFill>
                  <a:srgbClr val="000000"/>
                </a:solidFill>
                <a:effectLst/>
                <a:ea typeface="Yu Mincho" panose="02020400000000000000" pitchFamily="18" charset="-128"/>
                <a:cs typeface="Arial" panose="020B0604020202020204" pitchFamily="34" charset="0"/>
              </a:rPr>
              <a:t>. </a:t>
            </a:r>
            <a:endParaRPr lang="sv-SE" sz="1200" dirty="0">
              <a:effectLst/>
              <a:ea typeface="Yu Mincho" panose="02020400000000000000" pitchFamily="18" charset="-128"/>
              <a:cs typeface="Arial" panose="020B0604020202020204" pitchFamily="34" charset="0"/>
            </a:endParaRPr>
          </a:p>
          <a:p>
            <a:endParaRPr lang="sv-SE" sz="1200" dirty="0">
              <a:solidFill>
                <a:srgbClr val="242424"/>
              </a:solidFill>
              <a:effectLst/>
              <a:ea typeface="Yu Mincho" panose="02020400000000000000" pitchFamily="18" charset="-128"/>
              <a:cs typeface="Arial" panose="020B0604020202020204" pitchFamily="34" charset="0"/>
            </a:endParaRPr>
          </a:p>
          <a:p>
            <a:pPr algn="just">
              <a:lnSpc>
                <a:spcPct val="105000"/>
              </a:lnSpc>
              <a:spcBef>
                <a:spcPts val="600"/>
              </a:spcBef>
            </a:pPr>
            <a:r>
              <a:rPr lang="sv-SE" sz="1200" b="1" i="1" dirty="0">
                <a:effectLst/>
                <a:ea typeface="Yu Mincho" panose="02020400000000000000" pitchFamily="18" charset="-128"/>
                <a:cs typeface="Arial" panose="020B0604020202020204" pitchFamily="34" charset="0"/>
              </a:rPr>
              <a:t>En ny företeelse?</a:t>
            </a:r>
            <a:endParaRPr lang="sv-SE" sz="1200" b="1" i="1" dirty="0">
              <a:effectLst/>
              <a:ea typeface="Yu Gothic Light" panose="020B0300000000000000" pitchFamily="34" charset="-128"/>
              <a:cs typeface="Times New Roman" panose="02020603050405020304" pitchFamily="18" charset="0"/>
            </a:endParaRPr>
          </a:p>
          <a:p>
            <a:pPr algn="l">
              <a:spcAft>
                <a:spcPts val="1200"/>
              </a:spcAft>
            </a:pPr>
            <a:r>
              <a:rPr lang="sv-SE" sz="1200" dirty="0">
                <a:solidFill>
                  <a:srgbClr val="000000"/>
                </a:solidFill>
                <a:effectLst/>
                <a:ea typeface="Yu Mincho" panose="02020400000000000000" pitchFamily="18" charset="-128"/>
                <a:cs typeface="Arial" panose="020B0604020202020204" pitchFamily="34" charset="0"/>
              </a:rPr>
              <a:t>Det är förstås bra att antalet sjukskrivningsdagar för både män och kvinnor minskar. </a:t>
            </a:r>
            <a:r>
              <a:rPr lang="sv-SE" sz="1200" b="1" dirty="0">
                <a:solidFill>
                  <a:srgbClr val="000000"/>
                </a:solidFill>
                <a:effectLst/>
                <a:ea typeface="Yu Mincho" panose="02020400000000000000" pitchFamily="18" charset="-128"/>
                <a:cs typeface="Arial" panose="020B0604020202020204" pitchFamily="34" charset="0"/>
              </a:rPr>
              <a:t>50 % uppger att de </a:t>
            </a:r>
            <a:r>
              <a:rPr lang="sv-SE" sz="1200" b="1" i="1" dirty="0">
                <a:solidFill>
                  <a:srgbClr val="000000"/>
                </a:solidFill>
                <a:effectLst/>
                <a:ea typeface="Yu Mincho" panose="02020400000000000000" pitchFamily="18" charset="-128"/>
                <a:cs typeface="Arial" panose="020B0604020202020204" pitchFamily="34" charset="0"/>
              </a:rPr>
              <a:t>kan</a:t>
            </a:r>
            <a:r>
              <a:rPr lang="sv-SE" sz="1200" b="1" dirty="0">
                <a:solidFill>
                  <a:srgbClr val="000000"/>
                </a:solidFill>
                <a:effectLst/>
                <a:ea typeface="Yu Mincho" panose="02020400000000000000" pitchFamily="18" charset="-128"/>
                <a:cs typeface="Arial" panose="020B0604020202020204" pitchFamily="34" charset="0"/>
              </a:rPr>
              <a:t> jobba hemifrån när de är sjuka.</a:t>
            </a:r>
            <a:r>
              <a:rPr lang="sv-SE" sz="1200" dirty="0">
                <a:solidFill>
                  <a:srgbClr val="000000"/>
                </a:solidFill>
                <a:effectLst/>
                <a:ea typeface="Yu Mincho" panose="02020400000000000000" pitchFamily="18" charset="-128"/>
                <a:cs typeface="Arial" panose="020B0604020202020204" pitchFamily="34" charset="0"/>
              </a:rPr>
              <a:t> Lite mer än </a:t>
            </a:r>
            <a:r>
              <a:rPr lang="sv-SE" sz="1200" b="1" dirty="0">
                <a:solidFill>
                  <a:srgbClr val="000000"/>
                </a:solidFill>
                <a:effectLst/>
                <a:ea typeface="Yu Mincho" panose="02020400000000000000" pitchFamily="18" charset="-128"/>
                <a:cs typeface="Arial" panose="020B0604020202020204" pitchFamily="34" charset="0"/>
              </a:rPr>
              <a:t>en fjärdedel uppger att de förväntas </a:t>
            </a:r>
            <a:r>
              <a:rPr lang="sv-SE" sz="1200" dirty="0">
                <a:solidFill>
                  <a:srgbClr val="000000"/>
                </a:solidFill>
                <a:effectLst/>
                <a:ea typeface="Yu Mincho" panose="02020400000000000000" pitchFamily="18" charset="-128"/>
                <a:cs typeface="Arial" panose="020B0604020202020204" pitchFamily="34" charset="0"/>
              </a:rPr>
              <a:t>arbeta på distans när de är sjuka. Frågan är alltså om de minskade sjuktalen verkligen handlar om arbetsgivarens aktiva arbetsmiljöarbete. Det är tyvärr troligt att det snarare beror på att anställda väljer eller känner sig tvingade att arbeta hemifrån när de är sjuka. </a:t>
            </a:r>
          </a:p>
          <a:p>
            <a:pPr algn="l">
              <a:spcAft>
                <a:spcPts val="1200"/>
              </a:spcAft>
            </a:pPr>
            <a:endParaRPr lang="sv-SE" sz="1200" dirty="0">
              <a:solidFill>
                <a:srgbClr val="000000"/>
              </a:solidFill>
              <a:effectLst/>
              <a:ea typeface="Yu Mincho" panose="02020400000000000000" pitchFamily="18" charset="-128"/>
              <a:cs typeface="Arial" panose="020B0604020202020204" pitchFamily="34" charset="0"/>
            </a:endParaRPr>
          </a:p>
          <a:p>
            <a:pPr algn="l">
              <a:spcAft>
                <a:spcPts val="1200"/>
              </a:spcAft>
            </a:pPr>
            <a:r>
              <a:rPr lang="sv-SE" sz="1200" dirty="0">
                <a:effectLst/>
                <a:ea typeface="Yu Mincho" panose="02020400000000000000" pitchFamily="18" charset="-128"/>
                <a:cs typeface="Arial" panose="020B0604020202020204" pitchFamily="34" charset="0"/>
              </a:rPr>
              <a:t>En ny rapport från Mälardalens Universitet, ”Arbete på distans hemifrån våren 2022”, visar att allt fler jobbar hemifrån när de är sjuka. Studien visar att de vanligaste orsakerna till att respondenterna arbetar trots sjukdom är att ingen annan kan göra jobbet och för att inte belasta sina kollegor.</a:t>
            </a:r>
          </a:p>
          <a:p>
            <a:pPr algn="l">
              <a:spcAft>
                <a:spcPts val="1200"/>
              </a:spcAft>
            </a:pPr>
            <a:endParaRPr lang="sv-SE" sz="1200" dirty="0">
              <a:solidFill>
                <a:schemeClr val="tx1"/>
              </a:solidFill>
              <a:effectLst/>
              <a:ea typeface="Yu Mincho" panose="02020400000000000000" pitchFamily="18" charset="-128"/>
              <a:cs typeface="+mn-cs"/>
            </a:endParaRPr>
          </a:p>
          <a:p>
            <a:pPr algn="l">
              <a:spcAft>
                <a:spcPts val="1200"/>
              </a:spcAft>
            </a:pPr>
            <a:r>
              <a:rPr lang="sv-SE" sz="1200" dirty="0">
                <a:solidFill>
                  <a:srgbClr val="000000"/>
                </a:solidFill>
                <a:effectLst/>
                <a:ea typeface="Yu Mincho" panose="02020400000000000000" pitchFamily="18" charset="-128"/>
                <a:cs typeface="Arial" panose="020B0604020202020204" pitchFamily="34" charset="0"/>
              </a:rPr>
              <a:t>Många tycker nog att det är positivt att ha den möjligheten, </a:t>
            </a:r>
            <a:r>
              <a:rPr lang="sv-SE" sz="1200" b="1" dirty="0">
                <a:solidFill>
                  <a:srgbClr val="000000"/>
                </a:solidFill>
                <a:effectLst/>
                <a:ea typeface="Yu Mincho" panose="02020400000000000000" pitchFamily="18" charset="-128"/>
                <a:cs typeface="Arial" panose="020B0604020202020204" pitchFamily="34" charset="0"/>
              </a:rPr>
              <a:t>men blir det den nya normen riskerar det att skapa en sämre arbetssituation med ökad press för alla </a:t>
            </a:r>
            <a:r>
              <a:rPr lang="sv-SE" sz="1200" dirty="0">
                <a:solidFill>
                  <a:srgbClr val="000000"/>
                </a:solidFill>
                <a:effectLst/>
                <a:ea typeface="Yu Mincho" panose="02020400000000000000" pitchFamily="18" charset="-128"/>
                <a:cs typeface="Arial" panose="020B0604020202020204" pitchFamily="34" charset="0"/>
              </a:rPr>
              <a:t>de som upplever att de inte riktigt kan vara sjuka på heltid. Till viss del är det här en ny företeelse, eftersom många fler numera har möjlighet att arbeta på distans. </a:t>
            </a:r>
            <a:endParaRPr lang="sv-SE" sz="1200" dirty="0">
              <a:solidFill>
                <a:srgbClr val="242424"/>
              </a:solidFill>
              <a:effectLst/>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b="1"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solidFill>
                  <a:schemeClr val="tx1"/>
                </a:solidFill>
                <a:effectLst/>
                <a:ea typeface="+mn-ea"/>
                <a:cs typeface="+mn-cs"/>
              </a:rPr>
              <a:t>7</a:t>
            </a:r>
            <a:r>
              <a:rPr lang="sv-SE" sz="1200" b="1" dirty="0">
                <a:solidFill>
                  <a:srgbClr val="242424"/>
                </a:solidFill>
                <a:effectLst/>
                <a:ea typeface="Yu Mincho" panose="02020400000000000000" pitchFamily="18" charset="-128"/>
                <a:cs typeface="Arial" panose="020B0604020202020204" pitchFamily="34" charset="0"/>
              </a:rPr>
              <a:t> av 10 instämmer helt eller delvis </a:t>
            </a:r>
            <a:r>
              <a:rPr lang="sv-SE" sz="1200" dirty="0">
                <a:solidFill>
                  <a:srgbClr val="242424"/>
                </a:solidFill>
                <a:effectLst/>
                <a:ea typeface="Yu Mincho" panose="02020400000000000000" pitchFamily="18" charset="-128"/>
                <a:cs typeface="Arial" panose="020B0604020202020204" pitchFamily="34" charset="0"/>
              </a:rPr>
              <a:t>att de ofta upplever stress till följd av sitt arbete. Var fjärde person uppgav att de instämmer helt. Däremot ser vi att kvinnor är mer stressade än män. 18-29-åringarna uppger i högre grad att de är stressade än äldre. </a:t>
            </a:r>
          </a:p>
          <a:p>
            <a:endParaRPr lang="sv-SE" sz="1200" dirty="0">
              <a:solidFill>
                <a:srgbClr val="242424"/>
              </a:solidFill>
              <a:effectLst/>
              <a:ea typeface="Yu Mincho" panose="02020400000000000000" pitchFamily="18" charset="-128"/>
              <a:cs typeface="Arial" panose="020B0604020202020204" pitchFamily="34" charset="0"/>
            </a:endParaRPr>
          </a:p>
          <a:p>
            <a:pPr algn="l">
              <a:lnSpc>
                <a:spcPct val="105000"/>
              </a:lnSpc>
              <a:spcAft>
                <a:spcPts val="800"/>
              </a:spcAft>
            </a:pPr>
            <a:r>
              <a:rPr lang="sv-SE" sz="1200" b="1" dirty="0">
                <a:solidFill>
                  <a:srgbClr val="000000"/>
                </a:solidFill>
                <a:effectLst/>
                <a:ea typeface="Yu Mincho" panose="02020400000000000000" pitchFamily="18" charset="-128"/>
                <a:cs typeface="Arial" panose="020B0604020202020204" pitchFamily="34" charset="0"/>
              </a:rPr>
              <a:t>Statligt anställda är mer stressade än anställda på arbetsmarknaden i stort. </a:t>
            </a:r>
            <a:r>
              <a:rPr lang="sv-SE" sz="1200" dirty="0">
                <a:solidFill>
                  <a:srgbClr val="000000"/>
                </a:solidFill>
                <a:effectLst/>
                <a:ea typeface="Yu Mincho" panose="02020400000000000000" pitchFamily="18" charset="-128"/>
                <a:cs typeface="Arial" panose="020B0604020202020204" pitchFamily="34" charset="0"/>
              </a:rPr>
              <a:t>Den främsta orsaken till stress är högt arbetstempo och arbetsmängd. </a:t>
            </a:r>
            <a:r>
              <a:rPr lang="sv-SE" sz="1200" b="1" dirty="0">
                <a:solidFill>
                  <a:srgbClr val="242424"/>
                </a:solidFill>
                <a:effectLst/>
                <a:ea typeface="Yu Mincho" panose="02020400000000000000" pitchFamily="18" charset="-128"/>
                <a:cs typeface="Arial" panose="020B0604020202020204" pitchFamily="34" charset="0"/>
              </a:rPr>
              <a:t>7 av 10 svarar att de ofta upplever stress som en följd av sitt arbete</a:t>
            </a:r>
            <a:r>
              <a:rPr lang="sv-SE" sz="1200" dirty="0">
                <a:solidFill>
                  <a:srgbClr val="242424"/>
                </a:solidFill>
                <a:effectLst/>
                <a:ea typeface="Yu Mincho" panose="02020400000000000000" pitchFamily="18" charset="-128"/>
                <a:cs typeface="Arial" panose="020B0604020202020204" pitchFamily="34" charset="0"/>
              </a:rPr>
              <a:t>. Vi ser att kvinnor är mer stressade än män, och yngre personer uppger i högre grad än äldre att de är stressade. </a:t>
            </a:r>
          </a:p>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pPr/>
              <a:t>11</a:t>
            </a:fld>
            <a:endParaRPr lang="sv-SE" dirty="0"/>
          </a:p>
        </p:txBody>
      </p:sp>
    </p:spTree>
    <p:extLst>
      <p:ext uri="{BB962C8B-B14F-4D97-AF65-F5344CB8AC3E}">
        <p14:creationId xmlns:p14="http://schemas.microsoft.com/office/powerpoint/2010/main" val="420216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Prata ihop er två och två, välj om ni vill dela med er. </a:t>
            </a:r>
          </a:p>
        </p:txBody>
      </p:sp>
      <p:sp>
        <p:nvSpPr>
          <p:cNvPr id="4" name="Platshållare för bildnummer 3"/>
          <p:cNvSpPr>
            <a:spLocks noGrp="1"/>
          </p:cNvSpPr>
          <p:nvPr>
            <p:ph type="sldNum" sz="quarter" idx="5"/>
          </p:nvPr>
        </p:nvSpPr>
        <p:spPr/>
        <p:txBody>
          <a:bodyPr/>
          <a:lstStyle/>
          <a:p>
            <a:fld id="{299C2A0E-0C44-C545-9B01-E851AA929C02}" type="slidenum">
              <a:rPr lang="sv-SE" smtClean="0"/>
              <a:pPr/>
              <a:t>12</a:t>
            </a:fld>
            <a:endParaRPr lang="sv-SE" dirty="0"/>
          </a:p>
        </p:txBody>
      </p:sp>
    </p:spTree>
    <p:extLst>
      <p:ext uri="{BB962C8B-B14F-4D97-AF65-F5344CB8AC3E}">
        <p14:creationId xmlns:p14="http://schemas.microsoft.com/office/powerpoint/2010/main" val="1668783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99C2A0E-0C44-C545-9B01-E851AA929C02}" type="slidenum">
              <a:rPr lang="sv-SE" smtClean="0"/>
              <a:pPr/>
              <a:t>13</a:t>
            </a:fld>
            <a:endParaRPr lang="sv-SE" dirty="0"/>
          </a:p>
        </p:txBody>
      </p:sp>
    </p:spTree>
    <p:extLst>
      <p:ext uri="{BB962C8B-B14F-4D97-AF65-F5344CB8AC3E}">
        <p14:creationId xmlns:p14="http://schemas.microsoft.com/office/powerpoint/2010/main" val="2039277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Mer information: </a:t>
            </a:r>
          </a:p>
          <a:p>
            <a:endParaRPr lang="sv-SE" dirty="0"/>
          </a:p>
          <a:p>
            <a:r>
              <a:rPr lang="sv-SE" dirty="0"/>
              <a:t>År 1977 instiftades arbetsmiljölagen, en skyddslag som berättar vilka regler som gäller för din arbetsmiljön. Arbetsmiljölagen ger de yttre ramarna för vad som gäller för miljön på arbetet. A</a:t>
            </a:r>
            <a:r>
              <a:rPr lang="en-US" dirty="0" err="1"/>
              <a:t>rbetsmiljölagen</a:t>
            </a:r>
            <a:r>
              <a:rPr lang="en-US" dirty="0"/>
              <a:t> </a:t>
            </a:r>
            <a:r>
              <a:rPr lang="en-US" dirty="0" err="1"/>
              <a:t>är</a:t>
            </a:r>
            <a:r>
              <a:rPr lang="en-US" dirty="0"/>
              <a:t> </a:t>
            </a:r>
            <a:r>
              <a:rPr lang="en-US" dirty="0" err="1"/>
              <a:t>i</a:t>
            </a:r>
            <a:r>
              <a:rPr lang="en-US" dirty="0"/>
              <a:t> </a:t>
            </a:r>
            <a:r>
              <a:rPr lang="en-US" dirty="0" err="1"/>
              <a:t>grunden</a:t>
            </a:r>
            <a:r>
              <a:rPr lang="en-US" dirty="0"/>
              <a:t> </a:t>
            </a:r>
            <a:r>
              <a:rPr lang="en-US" dirty="0" err="1"/>
              <a:t>en</a:t>
            </a:r>
            <a:r>
              <a:rPr lang="en-US" dirty="0"/>
              <a:t> </a:t>
            </a:r>
            <a:r>
              <a:rPr lang="en-US" dirty="0" err="1"/>
              <a:t>skyddslag</a:t>
            </a:r>
            <a:r>
              <a:rPr lang="en-US" dirty="0"/>
              <a:t>. Dess </a:t>
            </a:r>
            <a:r>
              <a:rPr lang="en-US" dirty="0" err="1"/>
              <a:t>främsta</a:t>
            </a:r>
            <a:r>
              <a:rPr lang="en-US" dirty="0"/>
              <a:t> </a:t>
            </a:r>
            <a:r>
              <a:rPr lang="en-US" dirty="0" err="1"/>
              <a:t>syfte</a:t>
            </a:r>
            <a:r>
              <a:rPr lang="en-US" dirty="0"/>
              <a:t> </a:t>
            </a:r>
            <a:r>
              <a:rPr lang="en-US" dirty="0" err="1"/>
              <a:t>är</a:t>
            </a:r>
            <a:r>
              <a:rPr lang="en-US" dirty="0"/>
              <a:t> </a:t>
            </a:r>
            <a:r>
              <a:rPr lang="en-US" dirty="0" err="1"/>
              <a:t>att</a:t>
            </a:r>
            <a:r>
              <a:rPr lang="en-US" dirty="0"/>
              <a:t> den ska </a:t>
            </a:r>
            <a:r>
              <a:rPr lang="en-US" dirty="0" err="1"/>
              <a:t>verka</a:t>
            </a:r>
            <a:r>
              <a:rPr lang="en-US" dirty="0"/>
              <a:t> </a:t>
            </a:r>
            <a:r>
              <a:rPr lang="en-US" dirty="0" err="1"/>
              <a:t>förebyggande</a:t>
            </a:r>
            <a:r>
              <a:rPr lang="en-US" dirty="0"/>
              <a:t> </a:t>
            </a:r>
            <a:r>
              <a:rPr lang="en-US" dirty="0" err="1"/>
              <a:t>i</a:t>
            </a:r>
            <a:r>
              <a:rPr lang="en-US" dirty="0"/>
              <a:t> </a:t>
            </a:r>
            <a:r>
              <a:rPr lang="en-US" dirty="0" err="1"/>
              <a:t>förhållande</a:t>
            </a:r>
            <a:r>
              <a:rPr lang="en-US" dirty="0"/>
              <a:t> till </a:t>
            </a:r>
            <a:r>
              <a:rPr lang="en-US" dirty="0" err="1"/>
              <a:t>individen</a:t>
            </a:r>
            <a:r>
              <a:rPr lang="en-US" dirty="0"/>
              <a:t> </a:t>
            </a:r>
            <a:r>
              <a:rPr lang="en-US" dirty="0" err="1"/>
              <a:t>och</a:t>
            </a:r>
            <a:r>
              <a:rPr lang="en-US" dirty="0"/>
              <a:t> </a:t>
            </a:r>
            <a:r>
              <a:rPr lang="en-US" dirty="0" err="1"/>
              <a:t>att</a:t>
            </a:r>
            <a:r>
              <a:rPr lang="en-US" dirty="0"/>
              <a:t> den ska </a:t>
            </a:r>
            <a:r>
              <a:rPr lang="en-US" dirty="0" err="1"/>
              <a:t>förebygga</a:t>
            </a:r>
            <a:r>
              <a:rPr lang="en-US" dirty="0"/>
              <a:t> </a:t>
            </a:r>
            <a:r>
              <a:rPr lang="en-US" dirty="0" err="1"/>
              <a:t>ohälsa</a:t>
            </a:r>
            <a:r>
              <a:rPr lang="en-US" dirty="0"/>
              <a:t>/</a:t>
            </a:r>
            <a:r>
              <a:rPr lang="en-US" dirty="0" err="1"/>
              <a:t>olycksfall</a:t>
            </a:r>
            <a:r>
              <a:rPr lang="en-US" dirty="0"/>
              <a:t> </a:t>
            </a:r>
            <a:r>
              <a:rPr lang="en-US" dirty="0" err="1"/>
              <a:t>på</a:t>
            </a:r>
            <a:r>
              <a:rPr lang="en-US" dirty="0"/>
              <a:t> </a:t>
            </a:r>
            <a:r>
              <a:rPr lang="en-US" dirty="0" err="1"/>
              <a:t>arbetet</a:t>
            </a:r>
            <a:r>
              <a:rPr lang="en-US" dirty="0"/>
              <a:t> </a:t>
            </a:r>
            <a:r>
              <a:rPr lang="en-US" dirty="0" err="1"/>
              <a:t>och</a:t>
            </a:r>
            <a:r>
              <a:rPr lang="en-US" dirty="0"/>
              <a:t> </a:t>
            </a:r>
            <a:r>
              <a:rPr lang="en-US" dirty="0" err="1"/>
              <a:t>att</a:t>
            </a:r>
            <a:r>
              <a:rPr lang="en-US" dirty="0"/>
              <a:t> </a:t>
            </a:r>
            <a:r>
              <a:rPr lang="en-US" dirty="0" err="1"/>
              <a:t>arbetsmiljön</a:t>
            </a:r>
            <a:r>
              <a:rPr lang="en-US" dirty="0"/>
              <a:t> ska </a:t>
            </a:r>
            <a:r>
              <a:rPr lang="en-US" dirty="0" err="1"/>
              <a:t>upplevas</a:t>
            </a:r>
            <a:r>
              <a:rPr lang="en-US" dirty="0"/>
              <a:t> </a:t>
            </a:r>
            <a:r>
              <a:rPr lang="en-US" dirty="0" err="1"/>
              <a:t>som</a:t>
            </a:r>
            <a:r>
              <a:rPr lang="en-US" dirty="0"/>
              <a:t> god för den </a:t>
            </a:r>
            <a:r>
              <a:rPr lang="en-US" dirty="0" err="1"/>
              <a:t>anställde</a:t>
            </a:r>
            <a:r>
              <a:rPr lang="en-US" dirty="0"/>
              <a:t>. </a:t>
            </a:r>
            <a:endParaRPr lang="sv-SE" dirty="0">
              <a:cs typeface="Calibri"/>
            </a:endParaRPr>
          </a:p>
          <a:p>
            <a:endParaRPr lang="en-US" dirty="0">
              <a:cs typeface="Calibri"/>
            </a:endParaRPr>
          </a:p>
          <a:p>
            <a:r>
              <a:rPr lang="sv-SE" dirty="0">
                <a:cs typeface="Calibri"/>
              </a:rPr>
              <a:t>Arbetsmiljölagen slår fast att det är arbetsgivaren på din arbetsplats</a:t>
            </a:r>
            <a:r>
              <a:rPr lang="sv-SE" sz="1200" b="0" dirty="0">
                <a:cs typeface="Calibri"/>
              </a:rPr>
              <a:t> </a:t>
            </a:r>
            <a:r>
              <a:rPr lang="sv-SE" dirty="0">
                <a:cs typeface="Calibri"/>
              </a:rPr>
              <a:t>som </a:t>
            </a:r>
            <a:r>
              <a:rPr lang="sv-SE" sz="1200" b="0" dirty="0">
                <a:cs typeface="Calibri"/>
              </a:rPr>
              <a:t>har huvudansvaret.</a:t>
            </a:r>
            <a:r>
              <a:rPr lang="sv-SE" dirty="0">
                <a:cs typeface="Calibri"/>
              </a:rPr>
              <a:t> Ofta utser arbetsgivaren en chef som företräder honom eller henne. Chefen </a:t>
            </a:r>
            <a:r>
              <a:rPr lang="sv-SE" sz="1200" b="0" dirty="0">
                <a:cs typeface="Calibri"/>
              </a:rPr>
              <a:t>behöver känna till arbetsmiljölagen och de arbetsmiljöregler som gäller för företaget, så att arbetsmiljöarbetet kan läggas upp på ett bra sätt.</a:t>
            </a:r>
            <a:endParaRPr lang="sv-SE" dirty="0"/>
          </a:p>
          <a:p>
            <a:endParaRPr lang="sv-SE" sz="1200" b="0" dirty="0">
              <a:cs typeface="Arial" panose="020B0604020202020204" pitchFamily="34" charset="0"/>
            </a:endParaRPr>
          </a:p>
          <a:p>
            <a:r>
              <a:rPr lang="sv-SE" sz="1200" b="0" dirty="0">
                <a:cs typeface="Calibri"/>
              </a:rPr>
              <a:t>Arbetstagarna </a:t>
            </a:r>
            <a:r>
              <a:rPr lang="sv-SE" dirty="0">
                <a:cs typeface="Calibri"/>
              </a:rPr>
              <a:t>ansvarar för att delta</a:t>
            </a:r>
            <a:r>
              <a:rPr lang="sv-SE" sz="1200" b="0" dirty="0">
                <a:cs typeface="Calibri"/>
              </a:rPr>
              <a:t> i arbetsmiljöarbetet genom att till exempel </a:t>
            </a:r>
            <a:r>
              <a:rPr lang="sv-SE" sz="1200" b="1" dirty="0">
                <a:cs typeface="Calibri"/>
              </a:rPr>
              <a:t>upplysa om risker, tillbud, sjukdom och olycksfall, föreslå åtgärder och lämna synpunkter på det som genomförts.</a:t>
            </a:r>
            <a:r>
              <a:rPr lang="sv-SE" sz="1200" b="0" dirty="0">
                <a:cs typeface="Calibri"/>
              </a:rPr>
              <a:t> Om man som medarbetare</a:t>
            </a:r>
            <a:r>
              <a:rPr lang="sv-SE" sz="1200" b="0" baseline="0" dirty="0">
                <a:cs typeface="Calibri"/>
              </a:rPr>
              <a:t> känner att man inte kan framföra kritik på grund av risk för repressalier av olika slag, uppfylls inte denna del av lagstiftningen. Som enskild medarbetare kan man alltså bryta mot lagen fast man inte vill (eller är medveten om det), men att man gör det för att behålla jobbet, få en löneökning, eller slippa påhopp från ledningen.</a:t>
            </a:r>
            <a:endParaRPr lang="sv-SE" sz="1200" b="0" dirty="0">
              <a:cs typeface="Calibri"/>
            </a:endParaRPr>
          </a:p>
          <a:p>
            <a:endParaRPr lang="sv-SE" sz="1200" b="0" dirty="0">
              <a:cs typeface="Arial" panose="020B0604020202020204" pitchFamily="34" charset="0"/>
            </a:endParaRPr>
          </a:p>
          <a:p>
            <a:r>
              <a:rPr lang="sv-SE" dirty="0">
                <a:cs typeface="Calibri"/>
              </a:rPr>
              <a:t>Skyddsombudens roll på arbetsplatsen </a:t>
            </a:r>
            <a:r>
              <a:rPr lang="sv-SE" sz="1200" b="0" dirty="0">
                <a:cs typeface="Calibri"/>
              </a:rPr>
              <a:t>är</a:t>
            </a:r>
            <a:r>
              <a:rPr lang="sv-SE" dirty="0">
                <a:cs typeface="Calibri"/>
              </a:rPr>
              <a:t> att delta vid</a:t>
            </a:r>
            <a:r>
              <a:rPr lang="sv-SE" sz="1200" b="0" dirty="0">
                <a:cs typeface="Calibri"/>
              </a:rPr>
              <a:t> planering och genomförande av arbetet, till exempel vid undersökning av arbetsförhållandena, planering av åtgärder och årliga uppföljningar.</a:t>
            </a:r>
            <a:r>
              <a:rPr lang="sv-SE" dirty="0">
                <a:cs typeface="Calibri"/>
              </a:rPr>
              <a:t> Ett arbetsplatsombud ska finnas på alla arbetsplatser som har mer än 5 anställda. </a:t>
            </a:r>
            <a:endParaRPr lang="sv-SE" sz="1200" b="0" dirty="0">
              <a:cs typeface="Calibri"/>
            </a:endParaRPr>
          </a:p>
        </p:txBody>
      </p:sp>
      <p:sp>
        <p:nvSpPr>
          <p:cNvPr id="4" name="Platshållare för bildnummer 3"/>
          <p:cNvSpPr>
            <a:spLocks noGrp="1"/>
          </p:cNvSpPr>
          <p:nvPr>
            <p:ph type="sldNum" sz="quarter" idx="10"/>
          </p:nvPr>
        </p:nvSpPr>
        <p:spPr/>
        <p:txBody>
          <a:bodyPr/>
          <a:lstStyle/>
          <a:p>
            <a:fld id="{5F5ECC43-FF2B-42E4-A516-C83C1CBE7C15}" type="slidenum">
              <a:rPr lang="sv-SE" smtClean="0"/>
              <a:t>14</a:t>
            </a:fld>
            <a:endParaRPr lang="sv-SE"/>
          </a:p>
        </p:txBody>
      </p:sp>
    </p:spTree>
    <p:extLst>
      <p:ext uri="{BB962C8B-B14F-4D97-AF65-F5344CB8AC3E}">
        <p14:creationId xmlns:p14="http://schemas.microsoft.com/office/powerpoint/2010/main" val="4179296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sida_färg">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sp>
        <p:nvSpPr>
          <p:cNvPr id="2" name="Rubrik 1"/>
          <p:cNvSpPr>
            <a:spLocks noGrp="1"/>
          </p:cNvSpPr>
          <p:nvPr>
            <p:ph type="ctrTitle" hasCustomPrompt="1"/>
          </p:nvPr>
        </p:nvSpPr>
        <p:spPr>
          <a:xfrm>
            <a:off x="1406305" y="2040895"/>
            <a:ext cx="9144000" cy="1572521"/>
          </a:xfrm>
        </p:spPr>
        <p:txBody>
          <a:bodyPr anchor="ctr" anchorCtr="0"/>
          <a:lstStyle>
            <a:lvl1pPr algn="l">
              <a:defRPr sz="4800">
                <a:solidFill>
                  <a:srgbClr val="E279A4"/>
                </a:solidFill>
              </a:defRPr>
            </a:lvl1pPr>
          </a:lstStyle>
          <a:p>
            <a:r>
              <a:rPr lang="sv-SE" dirty="0"/>
              <a:t>Presentationsrubrik</a:t>
            </a:r>
            <a:br>
              <a:rPr lang="sv-SE" dirty="0"/>
            </a:br>
            <a:r>
              <a:rPr lang="sv-SE" dirty="0"/>
              <a:t>på två rader</a:t>
            </a:r>
          </a:p>
        </p:txBody>
      </p:sp>
      <p:pic>
        <p:nvPicPr>
          <p:cNvPr id="6" name="Picture 5"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12" name="Platshållare för text 8">
            <a:extLst>
              <a:ext uri="{FF2B5EF4-FFF2-40B4-BE49-F238E27FC236}">
                <a16:creationId xmlns:a16="http://schemas.microsoft.com/office/drawing/2014/main" id="{8BEEE139-3B3F-45E5-AC3E-CF5AE574D591}"/>
              </a:ext>
            </a:extLst>
          </p:cNvPr>
          <p:cNvSpPr>
            <a:spLocks noGrp="1"/>
          </p:cNvSpPr>
          <p:nvPr>
            <p:ph type="body" sz="quarter" idx="12" hasCustomPrompt="1"/>
          </p:nvPr>
        </p:nvSpPr>
        <p:spPr>
          <a:xfrm>
            <a:off x="1425355"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dirty="0"/>
              <a:t>Skriv datum</a:t>
            </a:r>
          </a:p>
        </p:txBody>
      </p:sp>
    </p:spTree>
    <p:extLst>
      <p:ext uri="{BB962C8B-B14F-4D97-AF65-F5344CB8AC3E}">
        <p14:creationId xmlns:p14="http://schemas.microsoft.com/office/powerpoint/2010/main" val="11088484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utfall)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dirty="0"/>
              <a:t>Klicka på ikonen för att infoga en bild</a:t>
            </a:r>
          </a:p>
          <a:p>
            <a:endParaRPr lang="sv-SE" dirty="0"/>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95099911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dirty="0"/>
              <a:t>Klicka på ikonen för att infoga en bild</a:t>
            </a:r>
          </a:p>
          <a:p>
            <a:endParaRPr lang="sv-SE" dirty="0"/>
          </a:p>
        </p:txBody>
      </p:sp>
    </p:spTree>
    <p:extLst>
      <p:ext uri="{BB962C8B-B14F-4D97-AF65-F5344CB8AC3E}">
        <p14:creationId xmlns:p14="http://schemas.microsoft.com/office/powerpoint/2010/main" val="39378848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spalter + Boxar - MELLAN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E2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dirty="0"/>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426804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2074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4" name="Date Placeholder 3"/>
          <p:cNvSpPr>
            <a:spLocks noGrp="1"/>
          </p:cNvSpPr>
          <p:nvPr>
            <p:ph type="dt" sz="half" idx="10"/>
          </p:nvPr>
        </p:nvSpPr>
        <p:spPr/>
        <p:txBody>
          <a:bodyPr/>
          <a:lstStyle>
            <a:lvl1pPr>
              <a:defRPr>
                <a:latin typeface="Santral" pitchFamily="50" charset="0"/>
              </a:defRPr>
            </a:lvl1pPr>
          </a:lstStyle>
          <a:p>
            <a:fld id="{78741E12-CC10-49C1-8024-642781931FB1}" type="datetimeFigureOut">
              <a:rPr lang="sv-SE" smtClean="0"/>
              <a:pPr/>
              <a:t>2022-12-20</a:t>
            </a:fld>
            <a:endParaRPr lang="sv-SE"/>
          </a:p>
        </p:txBody>
      </p:sp>
      <p:sp>
        <p:nvSpPr>
          <p:cNvPr id="5" name="Footer Placeholder 4"/>
          <p:cNvSpPr>
            <a:spLocks noGrp="1"/>
          </p:cNvSpPr>
          <p:nvPr>
            <p:ph type="ftr" sz="quarter" idx="11"/>
          </p:nvPr>
        </p:nvSpPr>
        <p:spPr/>
        <p:txBody>
          <a:bodyPr/>
          <a:lstStyle>
            <a:lvl1pPr>
              <a:defRPr>
                <a:latin typeface="Santral" pitchFamily="50" charset="0"/>
              </a:defRPr>
            </a:lvl1pPr>
          </a:lstStyle>
          <a:p>
            <a:endParaRPr lang="sv-SE"/>
          </a:p>
        </p:txBody>
      </p:sp>
      <p:sp>
        <p:nvSpPr>
          <p:cNvPr id="6" name="Slide Number Placeholder 5"/>
          <p:cNvSpPr>
            <a:spLocks noGrp="1"/>
          </p:cNvSpPr>
          <p:nvPr>
            <p:ph type="sldNum" sz="quarter" idx="12"/>
          </p:nvPr>
        </p:nvSpPr>
        <p:spPr/>
        <p:txBody>
          <a:bodyPr/>
          <a:lstStyle>
            <a:lvl1pPr>
              <a:defRPr>
                <a:latin typeface="Santral" pitchFamily="50" charset="0"/>
              </a:defRPr>
            </a:lvl1pPr>
          </a:lstStyle>
          <a:p>
            <a:fld id="{096EF9EC-098F-4CEF-97A4-A233AFC6125F}" type="slidenum">
              <a:rPr lang="sv-SE" smtClean="0"/>
              <a:pPr/>
              <a:t>‹#›</a:t>
            </a:fld>
            <a:endParaRPr lang="sv-SE"/>
          </a:p>
        </p:txBody>
      </p:sp>
      <p:sp>
        <p:nvSpPr>
          <p:cNvPr id="8" name="Platshållare för innehåll 7"/>
          <p:cNvSpPr>
            <a:spLocks noGrp="1"/>
          </p:cNvSpPr>
          <p:nvPr>
            <p:ph sz="quarter" idx="13"/>
          </p:nvPr>
        </p:nvSpPr>
        <p:spPr>
          <a:xfrm>
            <a:off x="719403" y="1772816"/>
            <a:ext cx="10753195" cy="421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51288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_LJUSBLÅ">
    <p:bg>
      <p:bgPr>
        <a:solidFill>
          <a:srgbClr val="C1E6FB"/>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dirty="0"/>
              <a:t>Avsnittsrubrik</a:t>
            </a:r>
          </a:p>
        </p:txBody>
      </p:sp>
    </p:spTree>
    <p:extLst>
      <p:ext uri="{BB962C8B-B14F-4D97-AF65-F5344CB8AC3E}">
        <p14:creationId xmlns:p14="http://schemas.microsoft.com/office/powerpoint/2010/main" val="2969855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srubrik LJUSBLÅ + Boxar">
    <p:bg>
      <p:bgPr>
        <a:solidFill>
          <a:srgbClr val="C1E6FB"/>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dirty="0"/>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3138503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vå spalter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339472343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BLÅ">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70726344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Lisat - Vit bakgrund - LJUS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50433504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 sida_färg + boxar">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sp>
        <p:nvSpPr>
          <p:cNvPr id="2" name="Rubrik 1"/>
          <p:cNvSpPr>
            <a:spLocks noGrp="1"/>
          </p:cNvSpPr>
          <p:nvPr>
            <p:ph type="ctrTitle" hasCustomPrompt="1"/>
          </p:nvPr>
        </p:nvSpPr>
        <p:spPr>
          <a:xfrm>
            <a:off x="1406305" y="2040895"/>
            <a:ext cx="9144000" cy="1572521"/>
          </a:xfrm>
        </p:spPr>
        <p:txBody>
          <a:bodyPr anchor="ctr" anchorCtr="0"/>
          <a:lstStyle>
            <a:lvl1pPr algn="l">
              <a:defRPr sz="4800">
                <a:solidFill>
                  <a:srgbClr val="E279A4"/>
                </a:solidFill>
              </a:defRPr>
            </a:lvl1pPr>
          </a:lstStyle>
          <a:p>
            <a:r>
              <a:rPr lang="sv-SE" dirty="0"/>
              <a:t>Presentationsrubrik</a:t>
            </a:r>
            <a:br>
              <a:rPr lang="sv-SE" dirty="0"/>
            </a:br>
            <a:r>
              <a:rPr lang="sv-SE" dirty="0"/>
              <a:t>på två rader</a:t>
            </a:r>
          </a:p>
        </p:txBody>
      </p:sp>
      <p:pic>
        <p:nvPicPr>
          <p:cNvPr id="6" name="Picture 5"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ektangel 7">
            <a:extLst>
              <a:ext uri="{FF2B5EF4-FFF2-40B4-BE49-F238E27FC236}">
                <a16:creationId xmlns:a16="http://schemas.microsoft.com/office/drawing/2014/main" id="{AE0CC2FB-27A4-48A8-9CC1-9857E6AD1537}"/>
              </a:ext>
            </a:extLst>
          </p:cNvPr>
          <p:cNvSpPr/>
          <p:nvPr userDrawn="1"/>
        </p:nvSpPr>
        <p:spPr>
          <a:xfrm>
            <a:off x="1254868" y="5651770"/>
            <a:ext cx="2743200" cy="1215955"/>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9" name="Rektangel 8">
            <a:extLst>
              <a:ext uri="{FF2B5EF4-FFF2-40B4-BE49-F238E27FC236}">
                <a16:creationId xmlns:a16="http://schemas.microsoft.com/office/drawing/2014/main" id="{F9D15A21-0D9F-4C11-BBF4-310E505C3EAC}"/>
              </a:ext>
            </a:extLst>
          </p:cNvPr>
          <p:cNvSpPr/>
          <p:nvPr userDrawn="1"/>
        </p:nvSpPr>
        <p:spPr>
          <a:xfrm>
            <a:off x="9630383" y="0"/>
            <a:ext cx="1632874" cy="121595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latin typeface="Santral" pitchFamily="50" charset="0"/>
            </a:endParaRPr>
          </a:p>
        </p:txBody>
      </p:sp>
      <p:sp>
        <p:nvSpPr>
          <p:cNvPr id="10" name="Platshållare för text 8">
            <a:extLst>
              <a:ext uri="{FF2B5EF4-FFF2-40B4-BE49-F238E27FC236}">
                <a16:creationId xmlns:a16="http://schemas.microsoft.com/office/drawing/2014/main" id="{940486F3-FA55-4A33-8C2A-D62A2AE90CEB}"/>
              </a:ext>
            </a:extLst>
          </p:cNvPr>
          <p:cNvSpPr>
            <a:spLocks noGrp="1"/>
          </p:cNvSpPr>
          <p:nvPr>
            <p:ph type="body" sz="quarter" idx="12" hasCustomPrompt="1"/>
          </p:nvPr>
        </p:nvSpPr>
        <p:spPr>
          <a:xfrm>
            <a:off x="4382574"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dirty="0"/>
              <a:t>Skriv datum</a:t>
            </a:r>
          </a:p>
        </p:txBody>
      </p:sp>
    </p:spTree>
    <p:extLst>
      <p:ext uri="{BB962C8B-B14F-4D97-AF65-F5344CB8AC3E}">
        <p14:creationId xmlns:p14="http://schemas.microsoft.com/office/powerpoint/2010/main" val="12848040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Bild (utfall)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dirty="0"/>
              <a:t>Klicka på ikonen för att infoga en bild</a:t>
            </a:r>
          </a:p>
          <a:p>
            <a:endParaRPr lang="sv-SE" dirty="0"/>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48391481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Bild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dirty="0"/>
              <a:t>Klicka på ikonen för att infoga en bild</a:t>
            </a:r>
          </a:p>
          <a:p>
            <a:endParaRPr lang="sv-SE" dirty="0"/>
          </a:p>
        </p:txBody>
      </p:sp>
    </p:spTree>
    <p:extLst>
      <p:ext uri="{BB962C8B-B14F-4D97-AF65-F5344CB8AC3E}">
        <p14:creationId xmlns:p14="http://schemas.microsoft.com/office/powerpoint/2010/main" val="28016095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spalter + Boxar - LJUS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C1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dirty="0"/>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4114480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nittsrubrik_LJUSROSA">
    <p:bg>
      <p:bgPr>
        <a:solidFill>
          <a:srgbClr val="F2B4D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dirty="0"/>
              <a:t>Avsnittsrubrik</a:t>
            </a:r>
          </a:p>
        </p:txBody>
      </p:sp>
    </p:spTree>
    <p:extLst>
      <p:ext uri="{BB962C8B-B14F-4D97-AF65-F5344CB8AC3E}">
        <p14:creationId xmlns:p14="http://schemas.microsoft.com/office/powerpoint/2010/main" val="753745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LJUSROSA + Boxar">
    <p:bg>
      <p:bgPr>
        <a:solidFill>
          <a:srgbClr val="F2B4D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dirty="0"/>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2873159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spalter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210364500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ROS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4116672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Lisat - Vit bakgrund - LJUS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46926080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Bild (utfall)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dirty="0"/>
              <a:t>Klicka på ikonen för att infoga en bild</a:t>
            </a:r>
          </a:p>
          <a:p>
            <a:endParaRPr lang="sv-SE" dirty="0"/>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28420257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Bild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dirty="0"/>
              <a:t>Klicka på ikonen för att infoga en bild</a:t>
            </a:r>
          </a:p>
          <a:p>
            <a:endParaRPr lang="sv-SE" dirty="0"/>
          </a:p>
        </p:txBody>
      </p:sp>
    </p:spTree>
    <p:extLst>
      <p:ext uri="{BB962C8B-B14F-4D97-AF65-F5344CB8AC3E}">
        <p14:creationId xmlns:p14="http://schemas.microsoft.com/office/powerpoint/2010/main" val="31270919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TA sida_färg">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sp>
        <p:nvSpPr>
          <p:cNvPr id="2" name="Rubrik 1"/>
          <p:cNvSpPr>
            <a:spLocks noGrp="1"/>
          </p:cNvSpPr>
          <p:nvPr>
            <p:ph type="ctrTitle" hasCustomPrompt="1"/>
          </p:nvPr>
        </p:nvSpPr>
        <p:spPr>
          <a:xfrm>
            <a:off x="1425354" y="1047750"/>
            <a:ext cx="7731345" cy="974991"/>
          </a:xfrm>
        </p:spPr>
        <p:txBody>
          <a:bodyPr anchor="b"/>
          <a:lstStyle>
            <a:lvl1pPr algn="l">
              <a:defRPr sz="4800">
                <a:solidFill>
                  <a:srgbClr val="E279A4"/>
                </a:solidFill>
              </a:defRPr>
            </a:lvl1pPr>
          </a:lstStyle>
          <a:p>
            <a:r>
              <a:rPr lang="sv-SE" dirty="0"/>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1425355"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dirty="0"/>
              <a:t>Skriv </a:t>
            </a:r>
            <a:r>
              <a:rPr lang="sv-SE" dirty="0" err="1"/>
              <a:t>www</a:t>
            </a:r>
            <a:r>
              <a:rPr lang="sv-SE" dirty="0"/>
              <a:t>-adress</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8895196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vå spalter + Boxar - LJUS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F2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dirty="0"/>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928671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_LJUSLILA">
    <p:bg>
      <p:bgPr>
        <a:solidFill>
          <a:srgbClr val="B9B4CE"/>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dirty="0"/>
              <a:t>Avsnittsrubrik</a:t>
            </a:r>
          </a:p>
        </p:txBody>
      </p:sp>
    </p:spTree>
    <p:extLst>
      <p:ext uri="{BB962C8B-B14F-4D97-AF65-F5344CB8AC3E}">
        <p14:creationId xmlns:p14="http://schemas.microsoft.com/office/powerpoint/2010/main" val="1260356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nittsrubrik LJUSLILA + Boxar">
    <p:bg>
      <p:bgPr>
        <a:solidFill>
          <a:srgbClr val="B9B4CE"/>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dirty="0"/>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1563267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vå spalter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200371076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LIL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5707389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Lisat - Vit bakgrund - LJUSLI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352438174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Bild (utfall)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dirty="0"/>
              <a:t>Klicka på ikonen för att infoga en bild</a:t>
            </a:r>
          </a:p>
          <a:p>
            <a:endParaRPr lang="sv-SE" dirty="0"/>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85262303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Bild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dirty="0"/>
              <a:t>Klicka på ikonen för att infoga en bild</a:t>
            </a:r>
          </a:p>
          <a:p>
            <a:endParaRPr lang="sv-SE" dirty="0"/>
          </a:p>
        </p:txBody>
      </p:sp>
    </p:spTree>
    <p:extLst>
      <p:ext uri="{BB962C8B-B14F-4D97-AF65-F5344CB8AC3E}">
        <p14:creationId xmlns:p14="http://schemas.microsoft.com/office/powerpoint/2010/main" val="46542178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vå spalter + Boxar - LJUSLIL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B9B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dirty="0"/>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3106096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nittsrubrik_MELLANBLÅ">
    <p:bg>
      <p:bgPr>
        <a:solidFill>
          <a:srgbClr val="299CD8"/>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dirty="0"/>
              <a:t>Avsnittsrubrik</a:t>
            </a:r>
          </a:p>
        </p:txBody>
      </p:sp>
    </p:spTree>
    <p:extLst>
      <p:ext uri="{BB962C8B-B14F-4D97-AF65-F5344CB8AC3E}">
        <p14:creationId xmlns:p14="http://schemas.microsoft.com/office/powerpoint/2010/main" val="9530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TA sida_färg + Boxa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sp>
        <p:nvSpPr>
          <p:cNvPr id="2" name="Rubrik 1"/>
          <p:cNvSpPr>
            <a:spLocks noGrp="1"/>
          </p:cNvSpPr>
          <p:nvPr>
            <p:ph type="ctrTitle" hasCustomPrompt="1"/>
          </p:nvPr>
        </p:nvSpPr>
        <p:spPr>
          <a:xfrm>
            <a:off x="1425354" y="1047750"/>
            <a:ext cx="7731345" cy="974991"/>
          </a:xfrm>
        </p:spPr>
        <p:txBody>
          <a:bodyPr anchor="b"/>
          <a:lstStyle>
            <a:lvl1pPr algn="l">
              <a:defRPr sz="4800">
                <a:solidFill>
                  <a:srgbClr val="E279A4"/>
                </a:solidFill>
              </a:defRPr>
            </a:lvl1pPr>
          </a:lstStyle>
          <a:p>
            <a:r>
              <a:rPr lang="sv-SE" dirty="0"/>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4343661"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dirty="0"/>
              <a:t>Skriv </a:t>
            </a:r>
            <a:r>
              <a:rPr lang="sv-SE" dirty="0" err="1"/>
              <a:t>www</a:t>
            </a:r>
            <a:r>
              <a:rPr lang="sv-SE" dirty="0"/>
              <a:t>-adress</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6" name="Rektangel 5">
            <a:extLst>
              <a:ext uri="{FF2B5EF4-FFF2-40B4-BE49-F238E27FC236}">
                <a16:creationId xmlns:a16="http://schemas.microsoft.com/office/drawing/2014/main" id="{A08CD4DC-B937-4F48-BFB0-2CAAA8B95885}"/>
              </a:ext>
            </a:extLst>
          </p:cNvPr>
          <p:cNvSpPr/>
          <p:nvPr userDrawn="1"/>
        </p:nvSpPr>
        <p:spPr>
          <a:xfrm>
            <a:off x="1254868" y="5651770"/>
            <a:ext cx="2743200" cy="1215955"/>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10" name="Rektangel 9">
            <a:extLst>
              <a:ext uri="{FF2B5EF4-FFF2-40B4-BE49-F238E27FC236}">
                <a16:creationId xmlns:a16="http://schemas.microsoft.com/office/drawing/2014/main" id="{B3CDA5E9-5E44-4F9D-BA99-AA1A61050B1B}"/>
              </a:ext>
            </a:extLst>
          </p:cNvPr>
          <p:cNvSpPr/>
          <p:nvPr userDrawn="1"/>
        </p:nvSpPr>
        <p:spPr>
          <a:xfrm>
            <a:off x="9630383" y="0"/>
            <a:ext cx="1632874" cy="121595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49018954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nittsrubrik MELLANBLÅ + Boxar">
    <p:bg>
      <p:bgPr>
        <a:solidFill>
          <a:srgbClr val="299CD8"/>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dirty="0"/>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2531255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vå spalter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30108984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 Lisat - Färgad bakgrund - MELLANBLÅ">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chemeClr val="bg1"/>
                </a:solidFill>
              </a:defRPr>
            </a:lvl1pPr>
          </a:lstStyle>
          <a:p>
            <a:r>
              <a:rPr lang="sv-SE" dirty="0"/>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5437385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 Lisat - Vit bakgrund - MELLAN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8900695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Bild (utfall)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dirty="0"/>
              <a:t>Klicka på ikonen för att infoga en bild</a:t>
            </a:r>
          </a:p>
          <a:p>
            <a:endParaRPr lang="sv-SE" dirty="0"/>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1257170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 Bild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dirty="0"/>
              <a:t>Klicka på ikonen för att infoga en bild</a:t>
            </a:r>
          </a:p>
          <a:p>
            <a:endParaRPr lang="sv-SE" dirty="0"/>
          </a:p>
        </p:txBody>
      </p:sp>
    </p:spTree>
    <p:extLst>
      <p:ext uri="{BB962C8B-B14F-4D97-AF65-F5344CB8AC3E}">
        <p14:creationId xmlns:p14="http://schemas.microsoft.com/office/powerpoint/2010/main" val="97269448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spalter + Boxar - MELLAN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dirty="0"/>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E2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1526526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741E12-CC10-49C1-8024-642781931FB1}" type="datetimeFigureOut">
              <a:rPr lang="sv-SE" smtClean="0"/>
              <a:t>2022-12-20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pic>
        <p:nvPicPr>
          <p:cNvPr id="7" name="Bildobjekt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9669" y="1772821"/>
            <a:ext cx="313266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64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9"/>
            <a:ext cx="10363200" cy="1872235"/>
          </a:xfrm>
        </p:spPr>
        <p:txBody>
          <a:bodyPr anchor="ctr" anchorCtr="0">
            <a:noAutofit/>
          </a:bodyPr>
          <a:lstStyle>
            <a:lvl1pPr algn="ctr">
              <a:defRPr sz="2475"/>
            </a:lvl1pPr>
          </a:lstStyle>
          <a:p>
            <a:r>
              <a:rPr lang="sv-SE"/>
              <a:t>Klicka här för att ändra 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2022-12-20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579225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2022-12-20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5" y="1772816"/>
            <a:ext cx="10753195" cy="42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7360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_MELLANROSA">
    <p:bg>
      <p:bgPr>
        <a:solidFill>
          <a:srgbClr val="E279A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dirty="0"/>
              <a:t>Avsnittsrubrik</a:t>
            </a:r>
          </a:p>
        </p:txBody>
      </p:sp>
    </p:spTree>
    <p:extLst>
      <p:ext uri="{BB962C8B-B14F-4D97-AF65-F5344CB8AC3E}">
        <p14:creationId xmlns:p14="http://schemas.microsoft.com/office/powerpoint/2010/main" val="33315242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9405" y="2657188"/>
            <a:ext cx="10753195" cy="3316407"/>
          </a:xfrm>
        </p:spPr>
        <p:txBody>
          <a:bodyPr/>
          <a:lstStyle>
            <a:lvl1pPr marL="153591" indent="-153591">
              <a:buFont typeface="Arial" panose="020B0604020202020204" pitchFamily="34" charset="0"/>
              <a:buChar char="•"/>
              <a:defRPr sz="1350" b="0" i="0"/>
            </a:lvl1pPr>
            <a:lvl2pPr marL="299145" indent="-128588">
              <a:defRPr sz="1125" b="0"/>
            </a:lvl2pPr>
            <a:lvl3pPr marL="452735" indent="-128588">
              <a:defRPr sz="1013"/>
            </a:lvl3pPr>
            <a:lvl4pPr marL="606326" indent="-128588">
              <a:defRPr sz="1013"/>
            </a:lvl4pPr>
            <a:lvl5pPr marL="759917" indent="-128588">
              <a:defRPr sz="1013"/>
            </a:lvl5pPr>
          </a:lstStyle>
          <a:p>
            <a:pPr lvl="0"/>
            <a:r>
              <a:rPr lang="sv-SE"/>
              <a:t>Skriv punktlista här</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2022-12-20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11" name="Rubrik 10"/>
          <p:cNvSpPr>
            <a:spLocks noGrp="1"/>
          </p:cNvSpPr>
          <p:nvPr>
            <p:ph type="title"/>
          </p:nvPr>
        </p:nvSpPr>
        <p:spPr/>
        <p:txBody>
          <a:bodyPr/>
          <a:lstStyle/>
          <a:p>
            <a:r>
              <a:rPr lang="sv-SE"/>
              <a:t>Klicka här för att ändra format</a:t>
            </a:r>
          </a:p>
        </p:txBody>
      </p:sp>
      <p:sp>
        <p:nvSpPr>
          <p:cNvPr id="13" name="Platshållare för text 12"/>
          <p:cNvSpPr>
            <a:spLocks noGrp="1"/>
          </p:cNvSpPr>
          <p:nvPr>
            <p:ph type="body" sz="quarter" idx="13" hasCustomPrompt="1"/>
          </p:nvPr>
        </p:nvSpPr>
        <p:spPr>
          <a:xfrm>
            <a:off x="719405" y="1700808"/>
            <a:ext cx="10753195" cy="633412"/>
          </a:xfrm>
        </p:spPr>
        <p:txBody>
          <a:bodyPr anchor="ctr" anchorCtr="0">
            <a:noAutofit/>
          </a:bodyPr>
          <a:lstStyle>
            <a:lvl1pPr marL="0" indent="0">
              <a:lnSpc>
                <a:spcPct val="105000"/>
              </a:lnSpc>
              <a:buNone/>
              <a:defRPr b="1"/>
            </a:lvl1pPr>
            <a:lvl2pPr marL="170558" indent="0">
              <a:buNone/>
              <a:defRPr b="1"/>
            </a:lvl2pPr>
            <a:lvl3pPr marL="324148" indent="0">
              <a:buNone/>
              <a:defRPr b="1"/>
            </a:lvl3pPr>
            <a:lvl4pPr marL="477739" indent="0">
              <a:buNone/>
              <a:defRPr b="1"/>
            </a:lvl4pPr>
            <a:lvl5pPr marL="631329" indent="0">
              <a:buNone/>
              <a:defRPr b="1"/>
            </a:lvl5pPr>
          </a:lstStyle>
          <a:p>
            <a:pPr lvl="0"/>
            <a:r>
              <a:rPr lang="sv-SE"/>
              <a:t>Skriv underrubrik här</a:t>
            </a:r>
          </a:p>
        </p:txBody>
      </p:sp>
    </p:spTree>
    <p:extLst>
      <p:ext uri="{BB962C8B-B14F-4D97-AF65-F5344CB8AC3E}">
        <p14:creationId xmlns:p14="http://schemas.microsoft.com/office/powerpoint/2010/main" val="2537211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719403"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93060"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78741E12-CC10-49C1-8024-642781931FB1}" type="datetimeFigureOut">
              <a:rPr lang="sv-SE" smtClean="0"/>
              <a:t>2022-12-20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3885042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78741E12-CC10-49C1-8024-642781931FB1}" type="datetimeFigureOut">
              <a:rPr lang="sv-SE" smtClean="0"/>
              <a:t>2022-12-20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605165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741E12-CC10-49C1-8024-642781931FB1}" type="datetimeFigureOut">
              <a:rPr lang="sv-SE" smtClean="0"/>
              <a:t>2022-12-20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
        <p:nvSpPr>
          <p:cNvPr id="7" name="Platshållare för bild 6"/>
          <p:cNvSpPr>
            <a:spLocks noGrp="1"/>
          </p:cNvSpPr>
          <p:nvPr>
            <p:ph type="pic" sz="quarter" idx="13" hasCustomPrompt="1"/>
          </p:nvPr>
        </p:nvSpPr>
        <p:spPr>
          <a:xfrm>
            <a:off x="1957875" y="1440000"/>
            <a:ext cx="8318400" cy="4165200"/>
          </a:xfrm>
          <a:blipFill>
            <a:blip r:embed="rId2"/>
            <a:stretch>
              <a:fillRect/>
            </a:stretch>
          </a:blipFill>
        </p:spPr>
        <p:txBody>
          <a:bodyPr/>
          <a:lstStyle>
            <a:lvl1pPr marL="0" indent="0" algn="ctr">
              <a:buNone/>
              <a:defRPr sz="788" baseline="0"/>
            </a:lvl1pPr>
          </a:lstStyle>
          <a:p>
            <a:r>
              <a:rPr lang="sv-SE"/>
              <a:t>Klicka i mitten för att byta bild</a:t>
            </a:r>
          </a:p>
        </p:txBody>
      </p:sp>
      <p:sp>
        <p:nvSpPr>
          <p:cNvPr id="8" name="Rubrik 7"/>
          <p:cNvSpPr>
            <a:spLocks noGrp="1"/>
          </p:cNvSpPr>
          <p:nvPr>
            <p:ph type="title"/>
          </p:nvPr>
        </p:nvSpPr>
        <p:spPr/>
        <p:txBody>
          <a:bodyPr/>
          <a:lstStyle>
            <a:lvl1pPr algn="ctr">
              <a:defRPr/>
            </a:lvl1pPr>
          </a:lstStyle>
          <a:p>
            <a:r>
              <a:rPr lang="sv-SE"/>
              <a:t>Klicka här för att ändra format</a:t>
            </a:r>
          </a:p>
        </p:txBody>
      </p:sp>
    </p:spTree>
    <p:extLst>
      <p:ext uri="{BB962C8B-B14F-4D97-AF65-F5344CB8AC3E}">
        <p14:creationId xmlns:p14="http://schemas.microsoft.com/office/powerpoint/2010/main" val="143360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41E12-CC10-49C1-8024-642781931FB1}" type="datetimeFigureOut">
              <a:rPr lang="sv-SE" smtClean="0"/>
              <a:t>2022-12-20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9001004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022062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5872015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825625"/>
            <a:ext cx="537633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a:xfrm>
            <a:off x="838200" y="365127"/>
            <a:ext cx="5376333" cy="1325563"/>
          </a:xfrm>
        </p:spPr>
        <p:txBody>
          <a:bodyPr/>
          <a:lstStyle/>
          <a:p>
            <a:r>
              <a:rPr lang="sv-SE"/>
              <a:t>Klicka här för att ändra format</a:t>
            </a:r>
          </a:p>
        </p:txBody>
      </p:sp>
      <p:sp>
        <p:nvSpPr>
          <p:cNvPr id="4" name="Platshållare för innehåll 2"/>
          <p:cNvSpPr>
            <a:spLocks noGrp="1"/>
          </p:cNvSpPr>
          <p:nvPr>
            <p:ph idx="10"/>
          </p:nvPr>
        </p:nvSpPr>
        <p:spPr>
          <a:xfrm>
            <a:off x="6714068" y="0"/>
            <a:ext cx="5477933" cy="685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82692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2022-12-20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3" y="1772816"/>
            <a:ext cx="10753195" cy="421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19394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5"/>
            <a:ext cx="10363200" cy="1872235"/>
          </a:xfrm>
        </p:spPr>
        <p:txBody>
          <a:bodyPr anchor="ctr" anchorCtr="0">
            <a:noAutofit/>
          </a:bodyPr>
          <a:lstStyle>
            <a:lvl1pPr algn="ctr">
              <a:defRPr sz="4400"/>
            </a:lvl1p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2022-12-20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64608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MELLANROSA + Boxar">
    <p:bg>
      <p:bgPr>
        <a:solidFill>
          <a:srgbClr val="E279A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dirty="0"/>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24890739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71ED5A-384B-4581-0663-47E70A5B3AF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BA222C3-1B78-D4DB-F21C-CFCB928489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92FDE2A-D2B7-DF66-C481-EA001FE2F6CE}"/>
              </a:ext>
            </a:extLst>
          </p:cNvPr>
          <p:cNvSpPr>
            <a:spLocks noGrp="1"/>
          </p:cNvSpPr>
          <p:nvPr>
            <p:ph type="dt" sz="half" idx="10"/>
          </p:nvPr>
        </p:nvSpPr>
        <p:spPr/>
        <p:txBody>
          <a:bodyPr/>
          <a:lstStyle/>
          <a:p>
            <a:fld id="{E68A4FEF-766F-7341-822D-966C80E352F4}" type="datetimeFigureOut">
              <a:rPr lang="sv-SE" smtClean="0"/>
              <a:t>2022-12-20</a:t>
            </a:fld>
            <a:endParaRPr lang="sv-SE"/>
          </a:p>
        </p:txBody>
      </p:sp>
      <p:sp>
        <p:nvSpPr>
          <p:cNvPr id="5" name="Platshållare för sidfot 4">
            <a:extLst>
              <a:ext uri="{FF2B5EF4-FFF2-40B4-BE49-F238E27FC236}">
                <a16:creationId xmlns:a16="http://schemas.microsoft.com/office/drawing/2014/main" id="{EE4C7E88-2BF1-D907-A93E-4B041B09889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64CF6F7-F2CA-AA74-0911-40A89A8C1F1B}"/>
              </a:ext>
            </a:extLst>
          </p:cNvPr>
          <p:cNvSpPr>
            <a:spLocks noGrp="1"/>
          </p:cNvSpPr>
          <p:nvPr>
            <p:ph type="sldNum" sz="quarter" idx="12"/>
          </p:nvPr>
        </p:nvSpPr>
        <p:spPr/>
        <p:txBody>
          <a:bodyPr/>
          <a:lstStyle/>
          <a:p>
            <a:fld id="{25A6EFED-CD0B-A44D-8805-0770581AE36F}" type="slidenum">
              <a:rPr lang="sv-SE" smtClean="0"/>
              <a:t>‹#›</a:t>
            </a:fld>
            <a:endParaRPr lang="sv-SE"/>
          </a:p>
        </p:txBody>
      </p:sp>
    </p:spTree>
    <p:extLst>
      <p:ext uri="{BB962C8B-B14F-4D97-AF65-F5344CB8AC3E}">
        <p14:creationId xmlns:p14="http://schemas.microsoft.com/office/powerpoint/2010/main" val="3397003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72FDEA-6691-1B08-DAAF-26049CFE441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95E8CAD-483C-F109-8D7F-E35DF7816F9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F1D7C1C-3283-3DCA-B760-9BA61CF1527E}"/>
              </a:ext>
            </a:extLst>
          </p:cNvPr>
          <p:cNvSpPr>
            <a:spLocks noGrp="1"/>
          </p:cNvSpPr>
          <p:nvPr>
            <p:ph type="dt" sz="half" idx="10"/>
          </p:nvPr>
        </p:nvSpPr>
        <p:spPr/>
        <p:txBody>
          <a:bodyPr/>
          <a:lstStyle/>
          <a:p>
            <a:fld id="{E68A4FEF-766F-7341-822D-966C80E352F4}" type="datetimeFigureOut">
              <a:rPr lang="sv-SE" smtClean="0"/>
              <a:t>2022-12-20</a:t>
            </a:fld>
            <a:endParaRPr lang="sv-SE"/>
          </a:p>
        </p:txBody>
      </p:sp>
      <p:sp>
        <p:nvSpPr>
          <p:cNvPr id="5" name="Platshållare för sidfot 4">
            <a:extLst>
              <a:ext uri="{FF2B5EF4-FFF2-40B4-BE49-F238E27FC236}">
                <a16:creationId xmlns:a16="http://schemas.microsoft.com/office/drawing/2014/main" id="{07B100B4-A04A-4D4A-A72A-11A51BCD85C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E74F470-8EC8-71AD-D12E-1914A2A97212}"/>
              </a:ext>
            </a:extLst>
          </p:cNvPr>
          <p:cNvSpPr>
            <a:spLocks noGrp="1"/>
          </p:cNvSpPr>
          <p:nvPr>
            <p:ph type="sldNum" sz="quarter" idx="12"/>
          </p:nvPr>
        </p:nvSpPr>
        <p:spPr/>
        <p:txBody>
          <a:bodyPr/>
          <a:lstStyle/>
          <a:p>
            <a:fld id="{25A6EFED-CD0B-A44D-8805-0770581AE36F}" type="slidenum">
              <a:rPr lang="sv-SE" smtClean="0"/>
              <a:t>‹#›</a:t>
            </a:fld>
            <a:endParaRPr lang="sv-SE"/>
          </a:p>
        </p:txBody>
      </p:sp>
    </p:spTree>
    <p:extLst>
      <p:ext uri="{BB962C8B-B14F-4D97-AF65-F5344CB8AC3E}">
        <p14:creationId xmlns:p14="http://schemas.microsoft.com/office/powerpoint/2010/main" val="1458168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98F888-76EA-0D4A-07AA-6172E51824F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5C4C0AA-4154-7270-43F1-7B0BF25C61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A575661-1FD3-5983-F382-58A25B92F02C}"/>
              </a:ext>
            </a:extLst>
          </p:cNvPr>
          <p:cNvSpPr>
            <a:spLocks noGrp="1"/>
          </p:cNvSpPr>
          <p:nvPr>
            <p:ph type="dt" sz="half" idx="10"/>
          </p:nvPr>
        </p:nvSpPr>
        <p:spPr/>
        <p:txBody>
          <a:bodyPr/>
          <a:lstStyle/>
          <a:p>
            <a:fld id="{E68A4FEF-766F-7341-822D-966C80E352F4}" type="datetimeFigureOut">
              <a:rPr lang="sv-SE" smtClean="0"/>
              <a:t>2022-12-20</a:t>
            </a:fld>
            <a:endParaRPr lang="sv-SE"/>
          </a:p>
        </p:txBody>
      </p:sp>
      <p:sp>
        <p:nvSpPr>
          <p:cNvPr id="5" name="Platshållare för sidfot 4">
            <a:extLst>
              <a:ext uri="{FF2B5EF4-FFF2-40B4-BE49-F238E27FC236}">
                <a16:creationId xmlns:a16="http://schemas.microsoft.com/office/drawing/2014/main" id="{9EF797D0-EA8D-26B1-2242-C6F7048A192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FB4C4CF-FA57-34E5-FD56-510E09A196E4}"/>
              </a:ext>
            </a:extLst>
          </p:cNvPr>
          <p:cNvSpPr>
            <a:spLocks noGrp="1"/>
          </p:cNvSpPr>
          <p:nvPr>
            <p:ph type="sldNum" sz="quarter" idx="12"/>
          </p:nvPr>
        </p:nvSpPr>
        <p:spPr/>
        <p:txBody>
          <a:bodyPr/>
          <a:lstStyle/>
          <a:p>
            <a:fld id="{25A6EFED-CD0B-A44D-8805-0770581AE36F}" type="slidenum">
              <a:rPr lang="sv-SE" smtClean="0"/>
              <a:t>‹#›</a:t>
            </a:fld>
            <a:endParaRPr lang="sv-SE"/>
          </a:p>
        </p:txBody>
      </p:sp>
    </p:spTree>
    <p:extLst>
      <p:ext uri="{BB962C8B-B14F-4D97-AF65-F5344CB8AC3E}">
        <p14:creationId xmlns:p14="http://schemas.microsoft.com/office/powerpoint/2010/main" val="10921215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46772-BEA2-7BAE-FEDD-BD94B080A55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7AEF52A-132D-5232-71E1-87E98758B10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4522C4D-AFC4-78B9-F8DB-7672049549B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56CE680-9A1D-128F-8546-909854FCAFB1}"/>
              </a:ext>
            </a:extLst>
          </p:cNvPr>
          <p:cNvSpPr>
            <a:spLocks noGrp="1"/>
          </p:cNvSpPr>
          <p:nvPr>
            <p:ph type="dt" sz="half" idx="10"/>
          </p:nvPr>
        </p:nvSpPr>
        <p:spPr/>
        <p:txBody>
          <a:bodyPr/>
          <a:lstStyle/>
          <a:p>
            <a:fld id="{E68A4FEF-766F-7341-822D-966C80E352F4}" type="datetimeFigureOut">
              <a:rPr lang="sv-SE" smtClean="0"/>
              <a:t>2022-12-20</a:t>
            </a:fld>
            <a:endParaRPr lang="sv-SE"/>
          </a:p>
        </p:txBody>
      </p:sp>
      <p:sp>
        <p:nvSpPr>
          <p:cNvPr id="6" name="Platshållare för sidfot 5">
            <a:extLst>
              <a:ext uri="{FF2B5EF4-FFF2-40B4-BE49-F238E27FC236}">
                <a16:creationId xmlns:a16="http://schemas.microsoft.com/office/drawing/2014/main" id="{1BAA99C8-0F2A-36B3-31C6-CED0E51DE8F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B5137DC-34CD-1538-C1D2-94C171FD4C29}"/>
              </a:ext>
            </a:extLst>
          </p:cNvPr>
          <p:cNvSpPr>
            <a:spLocks noGrp="1"/>
          </p:cNvSpPr>
          <p:nvPr>
            <p:ph type="sldNum" sz="quarter" idx="12"/>
          </p:nvPr>
        </p:nvSpPr>
        <p:spPr/>
        <p:txBody>
          <a:bodyPr/>
          <a:lstStyle/>
          <a:p>
            <a:fld id="{25A6EFED-CD0B-A44D-8805-0770581AE36F}" type="slidenum">
              <a:rPr lang="sv-SE" smtClean="0"/>
              <a:t>‹#›</a:t>
            </a:fld>
            <a:endParaRPr lang="sv-SE"/>
          </a:p>
        </p:txBody>
      </p:sp>
    </p:spTree>
    <p:extLst>
      <p:ext uri="{BB962C8B-B14F-4D97-AF65-F5344CB8AC3E}">
        <p14:creationId xmlns:p14="http://schemas.microsoft.com/office/powerpoint/2010/main" val="25739041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96E791-BECE-4D24-648D-E07D7E3DFE5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8E4BA8-43E8-29E6-986C-C3DE16160C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F2257AC-BCCB-2DAD-FAA7-AE8FE41368A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8F9359A-15BA-9EC4-15EE-6CDCD02418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2D2B566-C597-4E14-53B9-6705D0C34A2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F690DB5-9629-267A-44AC-33EA4F368458}"/>
              </a:ext>
            </a:extLst>
          </p:cNvPr>
          <p:cNvSpPr>
            <a:spLocks noGrp="1"/>
          </p:cNvSpPr>
          <p:nvPr>
            <p:ph type="dt" sz="half" idx="10"/>
          </p:nvPr>
        </p:nvSpPr>
        <p:spPr/>
        <p:txBody>
          <a:bodyPr/>
          <a:lstStyle/>
          <a:p>
            <a:fld id="{E68A4FEF-766F-7341-822D-966C80E352F4}" type="datetimeFigureOut">
              <a:rPr lang="sv-SE" smtClean="0"/>
              <a:t>2022-12-20</a:t>
            </a:fld>
            <a:endParaRPr lang="sv-SE"/>
          </a:p>
        </p:txBody>
      </p:sp>
      <p:sp>
        <p:nvSpPr>
          <p:cNvPr id="8" name="Platshållare för sidfot 7">
            <a:extLst>
              <a:ext uri="{FF2B5EF4-FFF2-40B4-BE49-F238E27FC236}">
                <a16:creationId xmlns:a16="http://schemas.microsoft.com/office/drawing/2014/main" id="{93AC4853-3D18-B654-C282-1D536B942CC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B35C6AA-5803-432E-FD95-0B666713FDF9}"/>
              </a:ext>
            </a:extLst>
          </p:cNvPr>
          <p:cNvSpPr>
            <a:spLocks noGrp="1"/>
          </p:cNvSpPr>
          <p:nvPr>
            <p:ph type="sldNum" sz="quarter" idx="12"/>
          </p:nvPr>
        </p:nvSpPr>
        <p:spPr/>
        <p:txBody>
          <a:bodyPr/>
          <a:lstStyle/>
          <a:p>
            <a:fld id="{25A6EFED-CD0B-A44D-8805-0770581AE36F}" type="slidenum">
              <a:rPr lang="sv-SE" smtClean="0"/>
              <a:t>‹#›</a:t>
            </a:fld>
            <a:endParaRPr lang="sv-SE"/>
          </a:p>
        </p:txBody>
      </p:sp>
    </p:spTree>
    <p:extLst>
      <p:ext uri="{BB962C8B-B14F-4D97-AF65-F5344CB8AC3E}">
        <p14:creationId xmlns:p14="http://schemas.microsoft.com/office/powerpoint/2010/main" val="12768689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4B2DE-298B-A3C8-0FC7-75D6ED8C8B3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7AF6C10-B15F-BBC9-BE4C-CF7C907265D5}"/>
              </a:ext>
            </a:extLst>
          </p:cNvPr>
          <p:cNvSpPr>
            <a:spLocks noGrp="1"/>
          </p:cNvSpPr>
          <p:nvPr>
            <p:ph type="dt" sz="half" idx="10"/>
          </p:nvPr>
        </p:nvSpPr>
        <p:spPr/>
        <p:txBody>
          <a:bodyPr/>
          <a:lstStyle/>
          <a:p>
            <a:fld id="{E68A4FEF-766F-7341-822D-966C80E352F4}" type="datetimeFigureOut">
              <a:rPr lang="sv-SE" smtClean="0"/>
              <a:t>2022-12-20</a:t>
            </a:fld>
            <a:endParaRPr lang="sv-SE"/>
          </a:p>
        </p:txBody>
      </p:sp>
      <p:sp>
        <p:nvSpPr>
          <p:cNvPr id="4" name="Platshållare för sidfot 3">
            <a:extLst>
              <a:ext uri="{FF2B5EF4-FFF2-40B4-BE49-F238E27FC236}">
                <a16:creationId xmlns:a16="http://schemas.microsoft.com/office/drawing/2014/main" id="{F159EA14-BA0E-CBC5-3AB4-0EAE5E40A96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355D4A2-3D2E-78A8-EAAC-234B978A837F}"/>
              </a:ext>
            </a:extLst>
          </p:cNvPr>
          <p:cNvSpPr>
            <a:spLocks noGrp="1"/>
          </p:cNvSpPr>
          <p:nvPr>
            <p:ph type="sldNum" sz="quarter" idx="12"/>
          </p:nvPr>
        </p:nvSpPr>
        <p:spPr/>
        <p:txBody>
          <a:bodyPr/>
          <a:lstStyle/>
          <a:p>
            <a:fld id="{25A6EFED-CD0B-A44D-8805-0770581AE36F}" type="slidenum">
              <a:rPr lang="sv-SE" smtClean="0"/>
              <a:t>‹#›</a:t>
            </a:fld>
            <a:endParaRPr lang="sv-SE"/>
          </a:p>
        </p:txBody>
      </p:sp>
    </p:spTree>
    <p:extLst>
      <p:ext uri="{BB962C8B-B14F-4D97-AF65-F5344CB8AC3E}">
        <p14:creationId xmlns:p14="http://schemas.microsoft.com/office/powerpoint/2010/main" val="28925578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B43D61B-5241-3C18-B964-6B7376256DFB}"/>
              </a:ext>
            </a:extLst>
          </p:cNvPr>
          <p:cNvSpPr>
            <a:spLocks noGrp="1"/>
          </p:cNvSpPr>
          <p:nvPr>
            <p:ph type="dt" sz="half" idx="10"/>
          </p:nvPr>
        </p:nvSpPr>
        <p:spPr/>
        <p:txBody>
          <a:bodyPr/>
          <a:lstStyle/>
          <a:p>
            <a:fld id="{E68A4FEF-766F-7341-822D-966C80E352F4}" type="datetimeFigureOut">
              <a:rPr lang="sv-SE" smtClean="0"/>
              <a:t>2022-12-20</a:t>
            </a:fld>
            <a:endParaRPr lang="sv-SE"/>
          </a:p>
        </p:txBody>
      </p:sp>
      <p:sp>
        <p:nvSpPr>
          <p:cNvPr id="3" name="Platshållare för sidfot 2">
            <a:extLst>
              <a:ext uri="{FF2B5EF4-FFF2-40B4-BE49-F238E27FC236}">
                <a16:creationId xmlns:a16="http://schemas.microsoft.com/office/drawing/2014/main" id="{FBEA0A43-5D67-8AFF-94BA-98A56E8E0BC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F435B2A-DA17-F61B-CFF0-9160B38C1506}"/>
              </a:ext>
            </a:extLst>
          </p:cNvPr>
          <p:cNvSpPr>
            <a:spLocks noGrp="1"/>
          </p:cNvSpPr>
          <p:nvPr>
            <p:ph type="sldNum" sz="quarter" idx="12"/>
          </p:nvPr>
        </p:nvSpPr>
        <p:spPr/>
        <p:txBody>
          <a:bodyPr/>
          <a:lstStyle/>
          <a:p>
            <a:fld id="{25A6EFED-CD0B-A44D-8805-0770581AE36F}" type="slidenum">
              <a:rPr lang="sv-SE" smtClean="0"/>
              <a:t>‹#›</a:t>
            </a:fld>
            <a:endParaRPr lang="sv-SE"/>
          </a:p>
        </p:txBody>
      </p:sp>
    </p:spTree>
    <p:extLst>
      <p:ext uri="{BB962C8B-B14F-4D97-AF65-F5344CB8AC3E}">
        <p14:creationId xmlns:p14="http://schemas.microsoft.com/office/powerpoint/2010/main" val="42788134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A68DEC-2C84-04A6-4C41-FD4F9C9A991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327A969-D5A4-C71B-C5B1-982733D97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A1A55E9-F4EF-50FE-B18B-8BA6DEE32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01BB384-5656-CD9E-450A-53994C4DEE25}"/>
              </a:ext>
            </a:extLst>
          </p:cNvPr>
          <p:cNvSpPr>
            <a:spLocks noGrp="1"/>
          </p:cNvSpPr>
          <p:nvPr>
            <p:ph type="dt" sz="half" idx="10"/>
          </p:nvPr>
        </p:nvSpPr>
        <p:spPr/>
        <p:txBody>
          <a:bodyPr/>
          <a:lstStyle/>
          <a:p>
            <a:fld id="{E68A4FEF-766F-7341-822D-966C80E352F4}" type="datetimeFigureOut">
              <a:rPr lang="sv-SE" smtClean="0"/>
              <a:t>2022-12-20</a:t>
            </a:fld>
            <a:endParaRPr lang="sv-SE"/>
          </a:p>
        </p:txBody>
      </p:sp>
      <p:sp>
        <p:nvSpPr>
          <p:cNvPr id="6" name="Platshållare för sidfot 5">
            <a:extLst>
              <a:ext uri="{FF2B5EF4-FFF2-40B4-BE49-F238E27FC236}">
                <a16:creationId xmlns:a16="http://schemas.microsoft.com/office/drawing/2014/main" id="{642EBA21-6BA8-970C-BB2C-8056E8E2843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BC4B324-DCF5-2155-2650-67757245A3CC}"/>
              </a:ext>
            </a:extLst>
          </p:cNvPr>
          <p:cNvSpPr>
            <a:spLocks noGrp="1"/>
          </p:cNvSpPr>
          <p:nvPr>
            <p:ph type="sldNum" sz="quarter" idx="12"/>
          </p:nvPr>
        </p:nvSpPr>
        <p:spPr/>
        <p:txBody>
          <a:bodyPr/>
          <a:lstStyle/>
          <a:p>
            <a:fld id="{25A6EFED-CD0B-A44D-8805-0770581AE36F}" type="slidenum">
              <a:rPr lang="sv-SE" smtClean="0"/>
              <a:t>‹#›</a:t>
            </a:fld>
            <a:endParaRPr lang="sv-SE"/>
          </a:p>
        </p:txBody>
      </p:sp>
    </p:spTree>
    <p:extLst>
      <p:ext uri="{BB962C8B-B14F-4D97-AF65-F5344CB8AC3E}">
        <p14:creationId xmlns:p14="http://schemas.microsoft.com/office/powerpoint/2010/main" val="32514799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29DF68-24B1-0914-2A6F-863435DE2A4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2912E97-2330-5520-8D32-29CFC1077E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F8B0CBB-A6A3-ED44-7E8C-667F9C16A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DA7B509-EBEE-397F-E50C-DD2501EF6030}"/>
              </a:ext>
            </a:extLst>
          </p:cNvPr>
          <p:cNvSpPr>
            <a:spLocks noGrp="1"/>
          </p:cNvSpPr>
          <p:nvPr>
            <p:ph type="dt" sz="half" idx="10"/>
          </p:nvPr>
        </p:nvSpPr>
        <p:spPr/>
        <p:txBody>
          <a:bodyPr/>
          <a:lstStyle/>
          <a:p>
            <a:fld id="{E68A4FEF-766F-7341-822D-966C80E352F4}" type="datetimeFigureOut">
              <a:rPr lang="sv-SE" smtClean="0"/>
              <a:t>2022-12-20</a:t>
            </a:fld>
            <a:endParaRPr lang="sv-SE"/>
          </a:p>
        </p:txBody>
      </p:sp>
      <p:sp>
        <p:nvSpPr>
          <p:cNvPr id="6" name="Platshållare för sidfot 5">
            <a:extLst>
              <a:ext uri="{FF2B5EF4-FFF2-40B4-BE49-F238E27FC236}">
                <a16:creationId xmlns:a16="http://schemas.microsoft.com/office/drawing/2014/main" id="{D17BC7AA-37C2-D2A3-7AAE-08ACB655DA4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E89A41C-A16D-AD31-1CEF-C685FB139D91}"/>
              </a:ext>
            </a:extLst>
          </p:cNvPr>
          <p:cNvSpPr>
            <a:spLocks noGrp="1"/>
          </p:cNvSpPr>
          <p:nvPr>
            <p:ph type="sldNum" sz="quarter" idx="12"/>
          </p:nvPr>
        </p:nvSpPr>
        <p:spPr/>
        <p:txBody>
          <a:bodyPr/>
          <a:lstStyle/>
          <a:p>
            <a:fld id="{25A6EFED-CD0B-A44D-8805-0770581AE36F}" type="slidenum">
              <a:rPr lang="sv-SE" smtClean="0"/>
              <a:t>‹#›</a:t>
            </a:fld>
            <a:endParaRPr lang="sv-SE"/>
          </a:p>
        </p:txBody>
      </p:sp>
    </p:spTree>
    <p:extLst>
      <p:ext uri="{BB962C8B-B14F-4D97-AF65-F5344CB8AC3E}">
        <p14:creationId xmlns:p14="http://schemas.microsoft.com/office/powerpoint/2010/main" val="13814788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BE034-65E4-FE62-9463-A3D97992B9A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FACC28-ED30-DBA6-091F-82B51BACC99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B21E3B0-F02C-B64B-07E7-46656C69F420}"/>
              </a:ext>
            </a:extLst>
          </p:cNvPr>
          <p:cNvSpPr>
            <a:spLocks noGrp="1"/>
          </p:cNvSpPr>
          <p:nvPr>
            <p:ph type="dt" sz="half" idx="10"/>
          </p:nvPr>
        </p:nvSpPr>
        <p:spPr/>
        <p:txBody>
          <a:bodyPr/>
          <a:lstStyle/>
          <a:p>
            <a:fld id="{E68A4FEF-766F-7341-822D-966C80E352F4}" type="datetimeFigureOut">
              <a:rPr lang="sv-SE" smtClean="0"/>
              <a:t>2022-12-20</a:t>
            </a:fld>
            <a:endParaRPr lang="sv-SE"/>
          </a:p>
        </p:txBody>
      </p:sp>
      <p:sp>
        <p:nvSpPr>
          <p:cNvPr id="5" name="Platshållare för sidfot 4">
            <a:extLst>
              <a:ext uri="{FF2B5EF4-FFF2-40B4-BE49-F238E27FC236}">
                <a16:creationId xmlns:a16="http://schemas.microsoft.com/office/drawing/2014/main" id="{2B64F2C9-876C-D4BC-E841-A7757E20B28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A5A584B-072F-29AB-5074-959DD7D327CE}"/>
              </a:ext>
            </a:extLst>
          </p:cNvPr>
          <p:cNvSpPr>
            <a:spLocks noGrp="1"/>
          </p:cNvSpPr>
          <p:nvPr>
            <p:ph type="sldNum" sz="quarter" idx="12"/>
          </p:nvPr>
        </p:nvSpPr>
        <p:spPr/>
        <p:txBody>
          <a:bodyPr/>
          <a:lstStyle/>
          <a:p>
            <a:fld id="{25A6EFED-CD0B-A44D-8805-0770581AE36F}" type="slidenum">
              <a:rPr lang="sv-SE" smtClean="0"/>
              <a:t>‹#›</a:t>
            </a:fld>
            <a:endParaRPr lang="sv-SE"/>
          </a:p>
        </p:txBody>
      </p:sp>
    </p:spTree>
    <p:extLst>
      <p:ext uri="{BB962C8B-B14F-4D97-AF65-F5344CB8AC3E}">
        <p14:creationId xmlns:p14="http://schemas.microsoft.com/office/powerpoint/2010/main" val="232296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spalter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Tree>
    <p:extLst>
      <p:ext uri="{BB962C8B-B14F-4D97-AF65-F5344CB8AC3E}">
        <p14:creationId xmlns:p14="http://schemas.microsoft.com/office/powerpoint/2010/main" val="280387739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68690DF-BEA2-2368-EBE4-672EF7C1747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2EFCE45-BEF7-903E-B0E9-1A4383791B3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111BCB-99FA-32E4-38CE-7E1B8A3681DE}"/>
              </a:ext>
            </a:extLst>
          </p:cNvPr>
          <p:cNvSpPr>
            <a:spLocks noGrp="1"/>
          </p:cNvSpPr>
          <p:nvPr>
            <p:ph type="dt" sz="half" idx="10"/>
          </p:nvPr>
        </p:nvSpPr>
        <p:spPr/>
        <p:txBody>
          <a:bodyPr/>
          <a:lstStyle/>
          <a:p>
            <a:fld id="{E68A4FEF-766F-7341-822D-966C80E352F4}" type="datetimeFigureOut">
              <a:rPr lang="sv-SE" smtClean="0"/>
              <a:t>2022-12-20</a:t>
            </a:fld>
            <a:endParaRPr lang="sv-SE"/>
          </a:p>
        </p:txBody>
      </p:sp>
      <p:sp>
        <p:nvSpPr>
          <p:cNvPr id="5" name="Platshållare för sidfot 4">
            <a:extLst>
              <a:ext uri="{FF2B5EF4-FFF2-40B4-BE49-F238E27FC236}">
                <a16:creationId xmlns:a16="http://schemas.microsoft.com/office/drawing/2014/main" id="{352CF2AC-5AE1-EB52-BF65-84D1394D565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B539DD6-9D91-F7EA-B943-CCC68467852F}"/>
              </a:ext>
            </a:extLst>
          </p:cNvPr>
          <p:cNvSpPr>
            <a:spLocks noGrp="1"/>
          </p:cNvSpPr>
          <p:nvPr>
            <p:ph type="sldNum" sz="quarter" idx="12"/>
          </p:nvPr>
        </p:nvSpPr>
        <p:spPr/>
        <p:txBody>
          <a:bodyPr/>
          <a:lstStyle/>
          <a:p>
            <a:fld id="{25A6EFED-CD0B-A44D-8805-0770581AE36F}" type="slidenum">
              <a:rPr lang="sv-SE" smtClean="0"/>
              <a:t>‹#›</a:t>
            </a:fld>
            <a:endParaRPr lang="sv-SE"/>
          </a:p>
        </p:txBody>
      </p:sp>
    </p:spTree>
    <p:extLst>
      <p:ext uri="{BB962C8B-B14F-4D97-AF65-F5344CB8AC3E}">
        <p14:creationId xmlns:p14="http://schemas.microsoft.com/office/powerpoint/2010/main" val="194589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Lisat - Färgad bakgrund - MELLANROS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chemeClr val="bg1"/>
                </a:solidFill>
              </a:defRPr>
            </a:lvl1pPr>
          </a:lstStyle>
          <a:p>
            <a:r>
              <a:rPr lang="sv-SE" dirty="0"/>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6534489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Lisat - Vit bakgrund - MELLAN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dirty="0"/>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51968698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ti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tif"/><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tif"/><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tif"/><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1.tif"/><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emf"/><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Picture 3" descr="ST_rgb_ny.ti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056779947"/>
      </p:ext>
    </p:extLst>
  </p:cSld>
  <p:clrMap bg1="lt1" tx1="dk1" bg2="lt2" tx2="dk2" accent1="accent1" accent2="accent2" accent3="accent3" accent4="accent4" accent5="accent5" accent6="accent6" hlink="hlink" folHlink="folHlink"/>
  <p:sldLayoutIdLst>
    <p:sldLayoutId id="2147483700" r:id="rId1"/>
    <p:sldLayoutId id="2147483731" r:id="rId2"/>
    <p:sldLayoutId id="2147483705" r:id="rId3"/>
    <p:sldLayoutId id="2147483732" r:id="rId4"/>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Picture 7" descr="ST_rgb_ny.tif"/>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691368980"/>
      </p:ext>
    </p:extLst>
  </p:cSld>
  <p:clrMap bg1="lt1" tx1="dk1" bg2="lt2" tx2="dk2" accent1="accent1" accent2="accent2" accent3="accent3" accent4="accent4" accent5="accent5" accent6="accent6" hlink="hlink" folHlink="folHlink"/>
  <p:sldLayoutIdLst>
    <p:sldLayoutId id="2147483674" r:id="rId1"/>
    <p:sldLayoutId id="2147483739" r:id="rId2"/>
    <p:sldLayoutId id="2147483676" r:id="rId3"/>
    <p:sldLayoutId id="2147483740" r:id="rId4"/>
    <p:sldLayoutId id="2147483744" r:id="rId5"/>
    <p:sldLayoutId id="2147483742" r:id="rId6"/>
    <p:sldLayoutId id="2147483743" r:id="rId7"/>
    <p:sldLayoutId id="2147483675" r:id="rId8"/>
    <p:sldLayoutId id="2147483777" r:id="rId9"/>
    <p:sldLayoutId id="2147483792" r:id="rId10"/>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9391419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388217087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2848624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499339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405" y="269394"/>
            <a:ext cx="10753195" cy="1224000"/>
          </a:xfrm>
          <a:prstGeom prst="rect">
            <a:avLst/>
          </a:prstGeom>
        </p:spPr>
        <p:txBody>
          <a:bodyPr vert="horz" lIns="91440" tIns="45720" rIns="91440" bIns="45720" rtlCol="0" anchor="ctr">
            <a:noAutofit/>
          </a:bodyPr>
          <a:lstStyle/>
          <a:p>
            <a:r>
              <a:rPr lang="sv-SE" dirty="0"/>
              <a:t>Klicka här för att ändra format</a:t>
            </a:r>
            <a:endParaRPr lang="en-US" dirty="0"/>
          </a:p>
        </p:txBody>
      </p:sp>
      <p:sp>
        <p:nvSpPr>
          <p:cNvPr id="3" name="Text Placeholder 2"/>
          <p:cNvSpPr>
            <a:spLocks noGrp="1"/>
          </p:cNvSpPr>
          <p:nvPr>
            <p:ph type="body" idx="1"/>
          </p:nvPr>
        </p:nvSpPr>
        <p:spPr>
          <a:xfrm>
            <a:off x="719405" y="1769473"/>
            <a:ext cx="10753195" cy="422033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719403" y="6137983"/>
            <a:ext cx="1440000" cy="244800"/>
          </a:xfrm>
          <a:prstGeom prst="rect">
            <a:avLst/>
          </a:prstGeom>
        </p:spPr>
        <p:txBody>
          <a:bodyPr vert="horz" lIns="91440" tIns="45720" rIns="91440" bIns="45720" rtlCol="0" anchor="ctr"/>
          <a:lstStyle>
            <a:lvl1pPr algn="l">
              <a:defRPr sz="675">
                <a:solidFill>
                  <a:schemeClr val="tx1">
                    <a:tint val="75000"/>
                  </a:schemeClr>
                </a:solidFill>
                <a:latin typeface="Santral" pitchFamily="50" charset="0"/>
              </a:defRPr>
            </a:lvl1pPr>
          </a:lstStyle>
          <a:p>
            <a:fld id="{78741E12-CC10-49C1-8024-642781931FB1}" type="datetimeFigureOut">
              <a:rPr lang="sv-SE" smtClean="0"/>
              <a:pPr/>
              <a:t>2022-12-20</a:t>
            </a:fld>
            <a:endParaRPr lang="sv-SE" dirty="0"/>
          </a:p>
        </p:txBody>
      </p:sp>
      <p:sp>
        <p:nvSpPr>
          <p:cNvPr id="5" name="Footer Placeholder 4"/>
          <p:cNvSpPr>
            <a:spLocks noGrp="1"/>
          </p:cNvSpPr>
          <p:nvPr>
            <p:ph type="ftr" sz="quarter" idx="3"/>
          </p:nvPr>
        </p:nvSpPr>
        <p:spPr>
          <a:xfrm>
            <a:off x="2199863" y="6137983"/>
            <a:ext cx="8016000" cy="244800"/>
          </a:xfrm>
          <a:prstGeom prst="rect">
            <a:avLst/>
          </a:prstGeom>
        </p:spPr>
        <p:txBody>
          <a:bodyPr vert="horz" lIns="91440" tIns="45720" rIns="91440" bIns="45720" rtlCol="0" anchor="ctr"/>
          <a:lstStyle>
            <a:lvl1pPr algn="ctr">
              <a:defRPr sz="675">
                <a:solidFill>
                  <a:schemeClr val="tx1">
                    <a:tint val="75000"/>
                  </a:schemeClr>
                </a:solidFill>
                <a:latin typeface="Santral" pitchFamily="50" charset="0"/>
              </a:defRPr>
            </a:lvl1pPr>
          </a:lstStyle>
          <a:p>
            <a:endParaRPr lang="sv-SE" dirty="0"/>
          </a:p>
        </p:txBody>
      </p:sp>
      <p:sp>
        <p:nvSpPr>
          <p:cNvPr id="6" name="Slide Number Placeholder 5"/>
          <p:cNvSpPr>
            <a:spLocks noGrp="1"/>
          </p:cNvSpPr>
          <p:nvPr>
            <p:ph type="sldNum" sz="quarter" idx="4"/>
          </p:nvPr>
        </p:nvSpPr>
        <p:spPr>
          <a:xfrm>
            <a:off x="10256323" y="6137983"/>
            <a:ext cx="1216276" cy="244800"/>
          </a:xfrm>
          <a:prstGeom prst="rect">
            <a:avLst/>
          </a:prstGeom>
        </p:spPr>
        <p:txBody>
          <a:bodyPr vert="horz" lIns="91440" tIns="45720" rIns="91440" bIns="45720" rtlCol="0" anchor="ctr"/>
          <a:lstStyle>
            <a:lvl1pPr algn="r">
              <a:defRPr sz="675">
                <a:solidFill>
                  <a:schemeClr val="tx1">
                    <a:tint val="75000"/>
                  </a:schemeClr>
                </a:solidFill>
                <a:latin typeface="Santral" pitchFamily="50" charset="0"/>
              </a:defRPr>
            </a:lvl1pPr>
          </a:lstStyle>
          <a:p>
            <a:fld id="{096EF9EC-098F-4CEF-97A4-A233AFC6125F}" type="slidenum">
              <a:rPr lang="sv-SE" smtClean="0"/>
              <a:pPr/>
              <a:t>‹#›</a:t>
            </a:fld>
            <a:endParaRPr lang="sv-SE" dirty="0"/>
          </a:p>
        </p:txBody>
      </p:sp>
      <p:grpSp>
        <p:nvGrpSpPr>
          <p:cNvPr id="13" name="Grupp 12"/>
          <p:cNvGrpSpPr/>
          <p:nvPr userDrawn="1"/>
        </p:nvGrpSpPr>
        <p:grpSpPr>
          <a:xfrm>
            <a:off x="0" y="6398223"/>
            <a:ext cx="12192000" cy="486295"/>
            <a:chOff x="0" y="6398218"/>
            <a:chExt cx="9144000" cy="486295"/>
          </a:xfrm>
        </p:grpSpPr>
        <p:sp>
          <p:nvSpPr>
            <p:cNvPr id="7" name="Rektangel 6"/>
            <p:cNvSpPr/>
            <p:nvPr userDrawn="1"/>
          </p:nvSpPr>
          <p:spPr>
            <a:xfrm>
              <a:off x="0" y="6398218"/>
              <a:ext cx="9144000" cy="486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180000" bIns="90000" rtlCol="0" anchor="b" anchorCtr="0"/>
            <a:lstStyle/>
            <a:p>
              <a:pPr algn="r"/>
              <a:endParaRPr lang="sv-SE" sz="1069" b="0" dirty="0">
                <a:latin typeface="Santral" pitchFamily="50" charset="0"/>
              </a:endParaRPr>
            </a:p>
          </p:txBody>
        </p:sp>
        <p:pic>
          <p:nvPicPr>
            <p:cNvPr id="12" name="Bildobjekt 11"/>
            <p:cNvPicPr>
              <a:picLocks noChangeAspect="1"/>
            </p:cNvPicPr>
            <p:nvPr userDrawn="1"/>
          </p:nvPicPr>
          <p:blipFill>
            <a:blip r:embed="rId15"/>
            <a:stretch>
              <a:fillRect/>
            </a:stretch>
          </p:blipFill>
          <p:spPr>
            <a:xfrm>
              <a:off x="7086764" y="6570242"/>
              <a:ext cx="1908000" cy="190434"/>
            </a:xfrm>
            <a:prstGeom prst="rect">
              <a:avLst/>
            </a:prstGeom>
          </p:spPr>
        </p:pic>
      </p:grpSp>
    </p:spTree>
    <p:extLst>
      <p:ext uri="{BB962C8B-B14F-4D97-AF65-F5344CB8AC3E}">
        <p14:creationId xmlns:p14="http://schemas.microsoft.com/office/powerpoint/2010/main" val="40636961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xStyles>
    <p:titleStyle>
      <a:lvl1pPr algn="l" defTabSz="514350" rtl="0" eaLnBrk="1" latinLnBrk="0" hangingPunct="1">
        <a:lnSpc>
          <a:spcPct val="90000"/>
        </a:lnSpc>
        <a:spcBef>
          <a:spcPct val="0"/>
        </a:spcBef>
        <a:buNone/>
        <a:defRPr sz="2475" b="1" kern="1200">
          <a:solidFill>
            <a:schemeClr val="accent1"/>
          </a:solidFill>
          <a:latin typeface="Santral" pitchFamily="50" charset="0"/>
          <a:ea typeface="+mj-ea"/>
          <a:cs typeface="+mj-cs"/>
        </a:defRPr>
      </a:lvl1pPr>
    </p:titleStyle>
    <p:bodyStyle>
      <a:lvl1pPr marL="153591" indent="-153591" algn="l" defTabSz="514350" rtl="0" eaLnBrk="1" latinLnBrk="0" hangingPunct="1">
        <a:lnSpc>
          <a:spcPct val="90000"/>
        </a:lnSpc>
        <a:spcBef>
          <a:spcPts val="563"/>
        </a:spcBef>
        <a:buClr>
          <a:schemeClr val="accent3"/>
        </a:buClr>
        <a:buFont typeface="Arial" panose="020B0604020202020204" pitchFamily="34" charset="0"/>
        <a:buChar char="•"/>
        <a:defRPr sz="1350" b="0" kern="1200">
          <a:solidFill>
            <a:schemeClr val="tx1"/>
          </a:solidFill>
          <a:latin typeface="Santral" pitchFamily="50" charset="0"/>
          <a:ea typeface="+mn-ea"/>
          <a:cs typeface="+mn-cs"/>
        </a:defRPr>
      </a:lvl1pPr>
      <a:lvl2pPr marL="299145" indent="-128588" algn="l" defTabSz="514350" rtl="0" eaLnBrk="1" latinLnBrk="0" hangingPunct="1">
        <a:lnSpc>
          <a:spcPct val="90000"/>
        </a:lnSpc>
        <a:spcBef>
          <a:spcPts val="281"/>
        </a:spcBef>
        <a:buClr>
          <a:schemeClr val="accent3"/>
        </a:buClr>
        <a:buFont typeface="Arial" panose="020B0604020202020204" pitchFamily="34" charset="0"/>
        <a:buChar char="•"/>
        <a:defRPr sz="1125" b="0" kern="1200">
          <a:solidFill>
            <a:schemeClr val="tx1"/>
          </a:solidFill>
          <a:latin typeface="Santral" pitchFamily="50" charset="0"/>
          <a:ea typeface="+mn-ea"/>
          <a:cs typeface="+mn-cs"/>
        </a:defRPr>
      </a:lvl2pPr>
      <a:lvl3pPr marL="452735"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3pPr>
      <a:lvl4pPr marL="606326"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4pPr>
      <a:lvl5pPr marL="759917"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87D3B1C-A6E8-C6FB-5C6B-BA9348591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071DDC9-E523-DE33-A9C9-6FC4CE135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A663C38-A8D0-354A-8EF7-8FDD8124CF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A4FEF-766F-7341-822D-966C80E352F4}" type="datetimeFigureOut">
              <a:rPr lang="sv-SE" smtClean="0"/>
              <a:t>2022-12-20</a:t>
            </a:fld>
            <a:endParaRPr lang="sv-SE"/>
          </a:p>
        </p:txBody>
      </p:sp>
      <p:sp>
        <p:nvSpPr>
          <p:cNvPr id="5" name="Platshållare för sidfot 4">
            <a:extLst>
              <a:ext uri="{FF2B5EF4-FFF2-40B4-BE49-F238E27FC236}">
                <a16:creationId xmlns:a16="http://schemas.microsoft.com/office/drawing/2014/main" id="{A8C1D3CB-E6CC-8BF9-3C2C-209B678A72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58FE6A1-CCDD-721C-DAE6-D395620435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6EFED-CD0B-A44D-8805-0770581AE36F}" type="slidenum">
              <a:rPr lang="sv-SE" smtClean="0"/>
              <a:t>‹#›</a:t>
            </a:fld>
            <a:endParaRPr lang="sv-SE"/>
          </a:p>
        </p:txBody>
      </p:sp>
    </p:spTree>
    <p:extLst>
      <p:ext uri="{BB962C8B-B14F-4D97-AF65-F5344CB8AC3E}">
        <p14:creationId xmlns:p14="http://schemas.microsoft.com/office/powerpoint/2010/main" val="48138289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521645-6A87-400B-981A-843A74817D13}"/>
              </a:ext>
            </a:extLst>
          </p:cNvPr>
          <p:cNvSpPr>
            <a:spLocks noGrp="1"/>
          </p:cNvSpPr>
          <p:nvPr>
            <p:ph type="title"/>
          </p:nvPr>
        </p:nvSpPr>
        <p:spPr>
          <a:xfrm>
            <a:off x="1593516" y="2623259"/>
            <a:ext cx="8331200" cy="785813"/>
          </a:xfrm>
        </p:spPr>
        <p:txBody>
          <a:bodyPr/>
          <a:lstStyle/>
          <a:p>
            <a:r>
              <a:rPr lang="sv-SE" dirty="0"/>
              <a:t>Hur mår anställda på statligt uppdrag?</a:t>
            </a:r>
          </a:p>
        </p:txBody>
      </p:sp>
      <p:sp>
        <p:nvSpPr>
          <p:cNvPr id="9" name="textruta 8">
            <a:extLst>
              <a:ext uri="{FF2B5EF4-FFF2-40B4-BE49-F238E27FC236}">
                <a16:creationId xmlns:a16="http://schemas.microsoft.com/office/drawing/2014/main" id="{93957263-25DF-1D83-548C-47EAA2F1F537}"/>
              </a:ext>
            </a:extLst>
          </p:cNvPr>
          <p:cNvSpPr txBox="1"/>
          <p:nvPr/>
        </p:nvSpPr>
        <p:spPr>
          <a:xfrm>
            <a:off x="1593515" y="3685080"/>
            <a:ext cx="6423433" cy="646331"/>
          </a:xfrm>
          <a:prstGeom prst="rect">
            <a:avLst/>
          </a:prstGeom>
          <a:noFill/>
        </p:spPr>
        <p:txBody>
          <a:bodyPr wrap="square">
            <a:spAutoFit/>
          </a:bodyPr>
          <a:lstStyle/>
          <a:p>
            <a:r>
              <a:rPr lang="sv-SE" dirty="0">
                <a:solidFill>
                  <a:schemeClr val="bg1"/>
                </a:solidFill>
                <a:latin typeface="Santral" pitchFamily="50" charset="0"/>
              </a:rPr>
              <a:t>Ett samtal om vår arbetsmiljö baserat på den senaste arbetsmiljörapporten från Fackförbundet ST</a:t>
            </a:r>
          </a:p>
        </p:txBody>
      </p:sp>
    </p:spTree>
    <p:extLst>
      <p:ext uri="{BB962C8B-B14F-4D97-AF65-F5344CB8AC3E}">
        <p14:creationId xmlns:p14="http://schemas.microsoft.com/office/powerpoint/2010/main" val="200497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B5D4"/>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96C0CB5-5024-3BE7-FF0B-E7BFC3A47C39}"/>
              </a:ext>
            </a:extLst>
          </p:cNvPr>
          <p:cNvPicPr>
            <a:picLocks noChangeAspect="1"/>
          </p:cNvPicPr>
          <p:nvPr/>
        </p:nvPicPr>
        <p:blipFill>
          <a:blip r:embed="rId2"/>
          <a:srcRect/>
          <a:stretch/>
        </p:blipFill>
        <p:spPr>
          <a:xfrm>
            <a:off x="1231057" y="0"/>
            <a:ext cx="9729885" cy="6858000"/>
          </a:xfrm>
          <a:prstGeom prst="rect">
            <a:avLst/>
          </a:prstGeom>
        </p:spPr>
      </p:pic>
    </p:spTree>
    <p:extLst>
      <p:ext uri="{BB962C8B-B14F-4D97-AF65-F5344CB8AC3E}">
        <p14:creationId xmlns:p14="http://schemas.microsoft.com/office/powerpoint/2010/main" val="1454637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82F6D"/>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D8C8E14-CCAB-8131-25B6-716E8771BA45}"/>
              </a:ext>
            </a:extLst>
          </p:cNvPr>
          <p:cNvPicPr>
            <a:picLocks noChangeAspect="1"/>
          </p:cNvPicPr>
          <p:nvPr/>
        </p:nvPicPr>
        <p:blipFill>
          <a:blip r:embed="rId3"/>
          <a:srcRect/>
          <a:stretch/>
        </p:blipFill>
        <p:spPr>
          <a:xfrm>
            <a:off x="1231057" y="0"/>
            <a:ext cx="9729885" cy="6858000"/>
          </a:xfrm>
          <a:prstGeom prst="rect">
            <a:avLst/>
          </a:prstGeom>
        </p:spPr>
      </p:pic>
    </p:spTree>
    <p:extLst>
      <p:ext uri="{BB962C8B-B14F-4D97-AF65-F5344CB8AC3E}">
        <p14:creationId xmlns:p14="http://schemas.microsoft.com/office/powerpoint/2010/main" val="118244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EC095A-201C-E79A-180E-7CCD37B2E23C}"/>
              </a:ext>
            </a:extLst>
          </p:cNvPr>
          <p:cNvSpPr>
            <a:spLocks noGrp="1"/>
          </p:cNvSpPr>
          <p:nvPr>
            <p:ph type="title"/>
          </p:nvPr>
        </p:nvSpPr>
        <p:spPr>
          <a:xfrm>
            <a:off x="873545" y="1027305"/>
            <a:ext cx="8198266" cy="495629"/>
          </a:xfrm>
        </p:spPr>
        <p:txBody>
          <a:bodyPr/>
          <a:lstStyle/>
          <a:p>
            <a:r>
              <a:rPr lang="sv-SE" sz="4000" dirty="0"/>
              <a:t>Vad tycker vi på arbetsplatsen?</a:t>
            </a:r>
          </a:p>
        </p:txBody>
      </p:sp>
      <p:sp>
        <p:nvSpPr>
          <p:cNvPr id="3" name="Platshållare för innehåll 2">
            <a:extLst>
              <a:ext uri="{FF2B5EF4-FFF2-40B4-BE49-F238E27FC236}">
                <a16:creationId xmlns:a16="http://schemas.microsoft.com/office/drawing/2014/main" id="{E6F9BB81-9988-4AF7-5FD5-8C0FAC611186}"/>
              </a:ext>
            </a:extLst>
          </p:cNvPr>
          <p:cNvSpPr>
            <a:spLocks noGrp="1"/>
          </p:cNvSpPr>
          <p:nvPr>
            <p:ph idx="1"/>
          </p:nvPr>
        </p:nvSpPr>
        <p:spPr>
          <a:xfrm>
            <a:off x="873547" y="1857984"/>
            <a:ext cx="6080706" cy="4014332"/>
          </a:xfrm>
        </p:spPr>
        <p:txBody>
          <a:bodyPr/>
          <a:lstStyle/>
          <a:p>
            <a:pPr marL="285750" indent="-285750">
              <a:buFont typeface="Arial" panose="020B0604020202020204" pitchFamily="34" charset="0"/>
              <a:buChar char="•"/>
            </a:pPr>
            <a:r>
              <a:rPr lang="sv-SE" sz="2000" dirty="0">
                <a:solidFill>
                  <a:srgbClr val="18185C"/>
                </a:solidFill>
              </a:rPr>
              <a:t>Känner vi igen oss i rapporten? </a:t>
            </a:r>
          </a:p>
          <a:p>
            <a:pPr marL="285750" indent="-285750">
              <a:buFont typeface="Arial" panose="020B0604020202020204" pitchFamily="34" charset="0"/>
              <a:buChar char="•"/>
            </a:pPr>
            <a:r>
              <a:rPr lang="sv-SE" sz="2000" dirty="0">
                <a:solidFill>
                  <a:srgbClr val="18185C"/>
                </a:solidFill>
              </a:rPr>
              <a:t>Vad sticker ut för oss och på vår arbetsplats?</a:t>
            </a:r>
          </a:p>
          <a:p>
            <a:endParaRPr lang="sv-SE" dirty="0"/>
          </a:p>
        </p:txBody>
      </p:sp>
    </p:spTree>
    <p:extLst>
      <p:ext uri="{BB962C8B-B14F-4D97-AF65-F5344CB8AC3E}">
        <p14:creationId xmlns:p14="http://schemas.microsoft.com/office/powerpoint/2010/main" val="393246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AAA80DB-E8A8-DDD8-0801-C0B0587F9667}"/>
              </a:ext>
            </a:extLst>
          </p:cNvPr>
          <p:cNvSpPr>
            <a:spLocks noGrp="1"/>
          </p:cNvSpPr>
          <p:nvPr>
            <p:ph type="title"/>
          </p:nvPr>
        </p:nvSpPr>
        <p:spPr/>
        <p:txBody>
          <a:bodyPr/>
          <a:lstStyle/>
          <a:p>
            <a:pPr>
              <a:lnSpc>
                <a:spcPct val="100000"/>
              </a:lnSpc>
            </a:pPr>
            <a:r>
              <a:rPr lang="sv-SE" dirty="0"/>
              <a:t>Vad kan vi göra för att förbättra vår arbetsmiljö?</a:t>
            </a:r>
          </a:p>
        </p:txBody>
      </p:sp>
    </p:spTree>
    <p:extLst>
      <p:ext uri="{BB962C8B-B14F-4D97-AF65-F5344CB8AC3E}">
        <p14:creationId xmlns:p14="http://schemas.microsoft.com/office/powerpoint/2010/main" val="181390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08569" y="985684"/>
            <a:ext cx="7579020" cy="495629"/>
          </a:xfrm>
        </p:spPr>
        <p:txBody>
          <a:bodyPr>
            <a:normAutofit fontScale="90000"/>
          </a:bodyPr>
          <a:lstStyle/>
          <a:p>
            <a:pPr algn="ctr"/>
            <a:r>
              <a:rPr lang="sv-SE" sz="4400" dirty="0">
                <a:cs typeface="Arial"/>
              </a:rPr>
              <a:t>Vad säger arbetsmiljölagen?</a:t>
            </a:r>
          </a:p>
        </p:txBody>
      </p:sp>
      <p:sp>
        <p:nvSpPr>
          <p:cNvPr id="4" name="Platshållare för innehåll 3"/>
          <p:cNvSpPr>
            <a:spLocks noGrp="1"/>
          </p:cNvSpPr>
          <p:nvPr>
            <p:ph idx="1"/>
          </p:nvPr>
        </p:nvSpPr>
        <p:spPr>
          <a:xfrm>
            <a:off x="1408569" y="1857984"/>
            <a:ext cx="9756736" cy="4014332"/>
          </a:xfrm>
        </p:spPr>
        <p:txBody>
          <a:bodyPr vert="horz" lIns="91440" tIns="45720" rIns="91440" bIns="45720" rtlCol="0" anchor="t">
            <a:normAutofit/>
          </a:bodyPr>
          <a:lstStyle/>
          <a:p>
            <a:pPr marL="342900" indent="-342900">
              <a:buFont typeface="Arial" panose="020B0604020202020204" pitchFamily="34" charset="0"/>
              <a:buChar char="•"/>
            </a:pPr>
            <a:r>
              <a:rPr lang="sv-SE" sz="2200" dirty="0">
                <a:solidFill>
                  <a:schemeClr val="accent1"/>
                </a:solidFill>
                <a:cs typeface="Arial" panose="020B0604020202020204" pitchFamily="34" charset="0"/>
              </a:rPr>
              <a:t>Arbetsgivaren har huvudansvaret</a:t>
            </a:r>
          </a:p>
          <a:p>
            <a:pPr marL="342900" indent="-342900">
              <a:buFont typeface="Arial" panose="020B0604020202020204" pitchFamily="34" charset="0"/>
              <a:buChar char="•"/>
            </a:pPr>
            <a:r>
              <a:rPr lang="sv-SE" sz="2200" dirty="0">
                <a:solidFill>
                  <a:schemeClr val="accent1"/>
                </a:solidFill>
                <a:cs typeface="Arial" panose="020B0604020202020204" pitchFamily="34" charset="0"/>
              </a:rPr>
              <a:t>Arbetstagarna samverkar genom att påtala brister, risker och olycksfall, samt föreslå åtgärder och lämna synpunkter</a:t>
            </a:r>
          </a:p>
          <a:p>
            <a:pPr marL="342900" indent="-342900">
              <a:buFont typeface="Arial" panose="020B0604020202020204" pitchFamily="34" charset="0"/>
              <a:buChar char="•"/>
            </a:pPr>
            <a:r>
              <a:rPr lang="sv-SE" sz="2200" dirty="0">
                <a:solidFill>
                  <a:schemeClr val="accent1"/>
                </a:solidFill>
                <a:cs typeface="Arial" panose="020B0604020202020204" pitchFamily="34" charset="0"/>
              </a:rPr>
              <a:t>Skyddsombud ska finnas på arbetsplatser med mer än 5 anställda. Hen ska vara med vid planering, genomförande och uppföljning av arbetsmiljöarbetet</a:t>
            </a:r>
          </a:p>
          <a:p>
            <a:pPr marL="0" indent="0">
              <a:buClr>
                <a:schemeClr val="tx2"/>
              </a:buClr>
            </a:pPr>
            <a:endParaRPr lang="sv-SE" sz="2100" b="1" dirty="0">
              <a:solidFill>
                <a:schemeClr val="accent1"/>
              </a:solidFill>
              <a:cs typeface="Arial" panose="020B0604020202020204" pitchFamily="34" charset="0"/>
            </a:endParaRPr>
          </a:p>
          <a:p>
            <a:pPr marL="0" indent="0">
              <a:buClr>
                <a:schemeClr val="tx2"/>
              </a:buClr>
            </a:pPr>
            <a:endParaRPr lang="sv-SE" sz="2000" b="1" dirty="0">
              <a:solidFill>
                <a:schemeClr val="accent1"/>
              </a:solidFill>
              <a:cs typeface="Arial" panose="020B0604020202020204" pitchFamily="34" charset="0"/>
            </a:endParaRPr>
          </a:p>
        </p:txBody>
      </p:sp>
    </p:spTree>
    <p:extLst>
      <p:ext uri="{BB962C8B-B14F-4D97-AF65-F5344CB8AC3E}">
        <p14:creationId xmlns:p14="http://schemas.microsoft.com/office/powerpoint/2010/main" val="1906676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753794-612C-49BF-B4A8-5675E9E9E092}"/>
              </a:ext>
            </a:extLst>
          </p:cNvPr>
          <p:cNvSpPr>
            <a:spLocks noGrp="1"/>
          </p:cNvSpPr>
          <p:nvPr>
            <p:ph type="title"/>
          </p:nvPr>
        </p:nvSpPr>
        <p:spPr>
          <a:xfrm>
            <a:off x="1408568" y="1027305"/>
            <a:ext cx="9720641" cy="495629"/>
          </a:xfrm>
        </p:spPr>
        <p:txBody>
          <a:bodyPr/>
          <a:lstStyle/>
          <a:p>
            <a:r>
              <a:rPr lang="sv-SE" sz="4000" dirty="0"/>
              <a:t>Organisatorisk och social arbetsmiljö</a:t>
            </a:r>
          </a:p>
        </p:txBody>
      </p:sp>
      <p:sp>
        <p:nvSpPr>
          <p:cNvPr id="3" name="Platshållare för innehåll 2">
            <a:extLst>
              <a:ext uri="{FF2B5EF4-FFF2-40B4-BE49-F238E27FC236}">
                <a16:creationId xmlns:a16="http://schemas.microsoft.com/office/drawing/2014/main" id="{6B9E1FBF-A2EC-48FA-AAB6-DA698FA85D43}"/>
              </a:ext>
            </a:extLst>
          </p:cNvPr>
          <p:cNvSpPr>
            <a:spLocks noGrp="1"/>
          </p:cNvSpPr>
          <p:nvPr>
            <p:ph idx="1"/>
          </p:nvPr>
        </p:nvSpPr>
        <p:spPr>
          <a:xfrm>
            <a:off x="1408569" y="1857984"/>
            <a:ext cx="9720642" cy="4014332"/>
          </a:xfrm>
        </p:spPr>
        <p:txBody>
          <a:bodyPr/>
          <a:lstStyle/>
          <a:p>
            <a:pPr marL="342900" indent="-342900">
              <a:buFont typeface="Arial" panose="020B0604020202020204" pitchFamily="34" charset="0"/>
              <a:buChar char="•"/>
            </a:pPr>
            <a:r>
              <a:rPr lang="sv-SE" sz="2000" dirty="0">
                <a:solidFill>
                  <a:srgbClr val="18185C"/>
                </a:solidFill>
              </a:rPr>
              <a:t>Arbetsmiljöverkets föreskrift 2015:4. Gäller från och med 31 mars 2016.</a:t>
            </a:r>
          </a:p>
          <a:p>
            <a:pPr marL="342900" indent="-342900">
              <a:buFont typeface="Arial" panose="020B0604020202020204" pitchFamily="34" charset="0"/>
              <a:buChar char="•"/>
            </a:pPr>
            <a:r>
              <a:rPr lang="sv-SE" sz="2000" dirty="0">
                <a:solidFill>
                  <a:srgbClr val="18185C"/>
                </a:solidFill>
              </a:rPr>
              <a:t>Handlar om den psykosociala arbetsmiljön på arbetsplatsen.</a:t>
            </a:r>
          </a:p>
          <a:p>
            <a:pPr marL="342900" indent="-342900">
              <a:buFont typeface="Arial" panose="020B0604020202020204" pitchFamily="34" charset="0"/>
              <a:buChar char="•"/>
            </a:pPr>
            <a:r>
              <a:rPr lang="sv-SE" sz="2000" dirty="0">
                <a:solidFill>
                  <a:srgbClr val="18185C"/>
                </a:solidFill>
              </a:rPr>
              <a:t>Förtydligar vilka regler som gäller för arbetsgivare och arbetstagare.</a:t>
            </a:r>
          </a:p>
          <a:p>
            <a:pPr marL="342900" indent="-342900">
              <a:buFont typeface="Arial" panose="020B0604020202020204" pitchFamily="34" charset="0"/>
              <a:buChar char="•"/>
            </a:pPr>
            <a:r>
              <a:rPr lang="sv-SE" sz="2000" dirty="0">
                <a:solidFill>
                  <a:srgbClr val="18185C"/>
                </a:solidFill>
              </a:rPr>
              <a:t>Syftet med föreskriften: främja en god arbetsmiljö och förebygga risk för ohälsa på grund av organisatoriska och sociala förhållanden i arbetsmiljön.</a:t>
            </a:r>
          </a:p>
          <a:p>
            <a:pPr marL="0" indent="0">
              <a:buNone/>
            </a:pPr>
            <a:endParaRPr lang="sv-SE" dirty="0"/>
          </a:p>
        </p:txBody>
      </p:sp>
    </p:spTree>
    <p:extLst>
      <p:ext uri="{BB962C8B-B14F-4D97-AF65-F5344CB8AC3E}">
        <p14:creationId xmlns:p14="http://schemas.microsoft.com/office/powerpoint/2010/main" val="1228789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43A2019-7672-A397-0815-88FC990BB967}"/>
              </a:ext>
            </a:extLst>
          </p:cNvPr>
          <p:cNvSpPr>
            <a:spLocks noGrp="1"/>
          </p:cNvSpPr>
          <p:nvPr>
            <p:ph type="title"/>
          </p:nvPr>
        </p:nvSpPr>
        <p:spPr/>
        <p:txBody>
          <a:bodyPr/>
          <a:lstStyle/>
          <a:p>
            <a:r>
              <a:rPr lang="sv-SE" sz="4000" dirty="0"/>
              <a:t>Individnivå</a:t>
            </a:r>
          </a:p>
        </p:txBody>
      </p:sp>
      <p:sp>
        <p:nvSpPr>
          <p:cNvPr id="4" name="Platshållare för innehåll 3">
            <a:extLst>
              <a:ext uri="{FF2B5EF4-FFF2-40B4-BE49-F238E27FC236}">
                <a16:creationId xmlns:a16="http://schemas.microsoft.com/office/drawing/2014/main" id="{99A783B0-D57E-1A84-220C-B6324EB01652}"/>
              </a:ext>
            </a:extLst>
          </p:cNvPr>
          <p:cNvSpPr>
            <a:spLocks noGrp="1"/>
          </p:cNvSpPr>
          <p:nvPr>
            <p:ph idx="1"/>
          </p:nvPr>
        </p:nvSpPr>
        <p:spPr>
          <a:xfrm>
            <a:off x="873546" y="1857984"/>
            <a:ext cx="7921538" cy="4014332"/>
          </a:xfrm>
        </p:spPr>
        <p:txBody>
          <a:bodyPr/>
          <a:lstStyle/>
          <a:p>
            <a:pPr marL="285750" indent="-285750">
              <a:buFont typeface="Wingdings" panose="05000000000000000000" pitchFamily="2" charset="2"/>
              <a:buChar char="ü"/>
            </a:pPr>
            <a:r>
              <a:rPr lang="sv-SE" sz="2000" dirty="0">
                <a:solidFill>
                  <a:srgbClr val="18185C"/>
                </a:solidFill>
              </a:rPr>
              <a:t>Tidsbestäm dina mejl så att de skickas ut inom arbetstiden</a:t>
            </a:r>
          </a:p>
          <a:p>
            <a:pPr marL="285750" indent="-285750">
              <a:buFont typeface="Wingdings" panose="05000000000000000000" pitchFamily="2" charset="2"/>
              <a:buChar char="ü"/>
            </a:pPr>
            <a:r>
              <a:rPr lang="sv-SE" sz="2000" dirty="0">
                <a:solidFill>
                  <a:srgbClr val="18185C"/>
                </a:solidFill>
              </a:rPr>
              <a:t>Tala om för din chef att du har för mycket</a:t>
            </a:r>
          </a:p>
          <a:p>
            <a:pPr marL="285750" indent="-285750">
              <a:buFont typeface="Wingdings" panose="05000000000000000000" pitchFamily="2" charset="2"/>
              <a:buChar char="ü"/>
            </a:pPr>
            <a:r>
              <a:rPr lang="sv-SE" sz="2000" dirty="0">
                <a:solidFill>
                  <a:srgbClr val="18185C"/>
                </a:solidFill>
              </a:rPr>
              <a:t>Få din chef att prioritera och få det nedskrivet</a:t>
            </a:r>
          </a:p>
          <a:p>
            <a:pPr marL="285750" indent="-285750">
              <a:buFont typeface="Wingdings" panose="05000000000000000000" pitchFamily="2" charset="2"/>
              <a:buChar char="ü"/>
            </a:pPr>
            <a:r>
              <a:rPr lang="sv-SE" sz="2000" dirty="0">
                <a:solidFill>
                  <a:srgbClr val="18185C"/>
                </a:solidFill>
              </a:rPr>
              <a:t>Läs föreskriften </a:t>
            </a:r>
            <a:r>
              <a:rPr lang="sv-SE" sz="2000" b="0" i="0" dirty="0">
                <a:solidFill>
                  <a:srgbClr val="18185C"/>
                </a:solidFill>
                <a:effectLst/>
              </a:rPr>
              <a:t>Organisatorisk och social arbetsmiljö </a:t>
            </a:r>
            <a:endParaRPr lang="sv-SE" sz="2000" dirty="0">
              <a:solidFill>
                <a:srgbClr val="18185C"/>
              </a:solidFill>
            </a:endParaRPr>
          </a:p>
          <a:p>
            <a:pPr marL="285750" indent="-285750">
              <a:buFont typeface="Wingdings" panose="05000000000000000000" pitchFamily="2" charset="2"/>
              <a:buChar char="ü"/>
            </a:pPr>
            <a:r>
              <a:rPr lang="sv-SE" sz="2000" dirty="0">
                <a:solidFill>
                  <a:srgbClr val="18185C"/>
                </a:solidFill>
              </a:rPr>
              <a:t>Problem med en kollega? Ta upp det med hen eller med din närmaste chef</a:t>
            </a:r>
          </a:p>
          <a:p>
            <a:pPr marL="285750" indent="-285750">
              <a:buFont typeface="Wingdings" panose="05000000000000000000" pitchFamily="2" charset="2"/>
              <a:buChar char="ü"/>
            </a:pPr>
            <a:r>
              <a:rPr lang="sv-SE" sz="2000" dirty="0">
                <a:solidFill>
                  <a:srgbClr val="18185C"/>
                </a:solidFill>
              </a:rPr>
              <a:t>Allt är inte ditt ansvar</a:t>
            </a:r>
          </a:p>
          <a:p>
            <a:pPr marL="285750" indent="-285750">
              <a:buFont typeface="Wingdings" panose="05000000000000000000" pitchFamily="2" charset="2"/>
              <a:buChar char="ü"/>
            </a:pPr>
            <a:r>
              <a:rPr lang="sv-SE" sz="2000" dirty="0">
                <a:solidFill>
                  <a:srgbClr val="18185C"/>
                </a:solidFill>
              </a:rPr>
              <a:t>Prata med din närmaste fackliga ombud och skyddsombud</a:t>
            </a:r>
          </a:p>
          <a:p>
            <a:pPr marL="285750" indent="-285750">
              <a:buFont typeface="Wingdings" panose="05000000000000000000" pitchFamily="2" charset="2"/>
              <a:buChar char="ü"/>
            </a:pPr>
            <a:endParaRPr lang="sv-SE" sz="2000" dirty="0"/>
          </a:p>
          <a:p>
            <a:pPr marL="285750" indent="-285750">
              <a:buFont typeface="Wingdings" panose="05000000000000000000" pitchFamily="2" charset="2"/>
              <a:buChar char="ü"/>
            </a:pPr>
            <a:endParaRPr lang="sv-SE" sz="2000" dirty="0"/>
          </a:p>
          <a:p>
            <a:endParaRPr lang="sv-SE" sz="2000" dirty="0"/>
          </a:p>
        </p:txBody>
      </p:sp>
    </p:spTree>
    <p:extLst>
      <p:ext uri="{BB962C8B-B14F-4D97-AF65-F5344CB8AC3E}">
        <p14:creationId xmlns:p14="http://schemas.microsoft.com/office/powerpoint/2010/main" val="411088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A8A3DF-935F-65D2-7884-6D870BA58552}"/>
              </a:ext>
            </a:extLst>
          </p:cNvPr>
          <p:cNvSpPr>
            <a:spLocks noGrp="1"/>
          </p:cNvSpPr>
          <p:nvPr>
            <p:ph type="title"/>
          </p:nvPr>
        </p:nvSpPr>
        <p:spPr/>
        <p:txBody>
          <a:bodyPr/>
          <a:lstStyle/>
          <a:p>
            <a:r>
              <a:rPr lang="sv-SE" sz="4000" dirty="0"/>
              <a:t>Gruppnivå</a:t>
            </a:r>
          </a:p>
        </p:txBody>
      </p:sp>
      <p:sp>
        <p:nvSpPr>
          <p:cNvPr id="8" name="Platshållare för innehåll 7">
            <a:extLst>
              <a:ext uri="{FF2B5EF4-FFF2-40B4-BE49-F238E27FC236}">
                <a16:creationId xmlns:a16="http://schemas.microsoft.com/office/drawing/2014/main" id="{E52645D2-8417-FA27-8CEC-AB8F03C6F8EC}"/>
              </a:ext>
            </a:extLst>
          </p:cNvPr>
          <p:cNvSpPr>
            <a:spLocks noGrp="1"/>
          </p:cNvSpPr>
          <p:nvPr>
            <p:ph idx="1"/>
          </p:nvPr>
        </p:nvSpPr>
        <p:spPr>
          <a:xfrm>
            <a:off x="873547" y="1857984"/>
            <a:ext cx="7751646" cy="4014332"/>
          </a:xfrm>
        </p:spPr>
        <p:txBody>
          <a:bodyPr/>
          <a:lstStyle/>
          <a:p>
            <a:pPr marL="285750" indent="-285750">
              <a:buFont typeface="Wingdings" panose="05000000000000000000" pitchFamily="2" charset="2"/>
              <a:buChar char="ü"/>
            </a:pPr>
            <a:r>
              <a:rPr lang="sv-SE" sz="2000" dirty="0">
                <a:solidFill>
                  <a:srgbClr val="18185C"/>
                </a:solidFill>
              </a:rPr>
              <a:t>Prata med varandra</a:t>
            </a:r>
          </a:p>
          <a:p>
            <a:pPr marL="285750" indent="-285750">
              <a:buFont typeface="Wingdings" panose="05000000000000000000" pitchFamily="2" charset="2"/>
              <a:buChar char="ü"/>
            </a:pPr>
            <a:r>
              <a:rPr lang="sv-SE" sz="2000" dirty="0">
                <a:solidFill>
                  <a:srgbClr val="18185C"/>
                </a:solidFill>
              </a:rPr>
              <a:t>Lägg fram förslag på förbättringar gemensamt i gruppen</a:t>
            </a:r>
          </a:p>
          <a:p>
            <a:pPr marL="285750" indent="-285750">
              <a:buFont typeface="Wingdings" panose="05000000000000000000" pitchFamily="2" charset="2"/>
              <a:buChar char="ü"/>
            </a:pPr>
            <a:r>
              <a:rPr lang="sv-SE" sz="2000" dirty="0">
                <a:solidFill>
                  <a:srgbClr val="18185C"/>
                </a:solidFill>
              </a:rPr>
              <a:t>Vad kan vi komma överens om tillsammans i gruppen</a:t>
            </a:r>
          </a:p>
          <a:p>
            <a:pPr marL="285750" indent="-285750">
              <a:buFont typeface="Wingdings" panose="05000000000000000000" pitchFamily="2" charset="2"/>
              <a:buChar char="ü"/>
            </a:pPr>
            <a:r>
              <a:rPr lang="sv-SE" sz="2000" dirty="0">
                <a:solidFill>
                  <a:srgbClr val="18185C"/>
                </a:solidFill>
              </a:rPr>
              <a:t>Fika mera! </a:t>
            </a:r>
          </a:p>
          <a:p>
            <a:pPr marL="285750" indent="-285750">
              <a:buFont typeface="Wingdings" panose="05000000000000000000" pitchFamily="2" charset="2"/>
              <a:buChar char="ü"/>
            </a:pPr>
            <a:r>
              <a:rPr lang="sv-SE" sz="2000" dirty="0">
                <a:solidFill>
                  <a:srgbClr val="18185C"/>
                </a:solidFill>
              </a:rPr>
              <a:t>Involvera facket, skyddsombuden – stötta chefen</a:t>
            </a:r>
          </a:p>
          <a:p>
            <a:pPr marL="285750" indent="-285750">
              <a:buFont typeface="Wingdings" panose="05000000000000000000" pitchFamily="2" charset="2"/>
              <a:buChar char="ü"/>
            </a:pPr>
            <a:r>
              <a:rPr lang="sv-SE" sz="2000" dirty="0">
                <a:solidFill>
                  <a:srgbClr val="18185C"/>
                </a:solidFill>
              </a:rPr>
              <a:t>Allt är inte ert ansvar</a:t>
            </a:r>
          </a:p>
          <a:p>
            <a:pPr marL="285750" indent="-285750">
              <a:buFont typeface="Wingdings" panose="05000000000000000000" pitchFamily="2" charset="2"/>
              <a:buChar char="ü"/>
            </a:pPr>
            <a:r>
              <a:rPr lang="sv-SE" sz="2000" dirty="0">
                <a:solidFill>
                  <a:srgbClr val="18185C"/>
                </a:solidFill>
              </a:rPr>
              <a:t>Var ihärdiga!  </a:t>
            </a:r>
          </a:p>
          <a:p>
            <a:endParaRPr lang="sv-SE" dirty="0"/>
          </a:p>
        </p:txBody>
      </p:sp>
    </p:spTree>
    <p:extLst>
      <p:ext uri="{BB962C8B-B14F-4D97-AF65-F5344CB8AC3E}">
        <p14:creationId xmlns:p14="http://schemas.microsoft.com/office/powerpoint/2010/main" val="226867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4E0AD4-16C7-F1BD-EA92-56688D6A2C7E}"/>
              </a:ext>
            </a:extLst>
          </p:cNvPr>
          <p:cNvSpPr>
            <a:spLocks noGrp="1"/>
          </p:cNvSpPr>
          <p:nvPr>
            <p:ph type="title"/>
          </p:nvPr>
        </p:nvSpPr>
        <p:spPr>
          <a:xfrm>
            <a:off x="1408569" y="1027305"/>
            <a:ext cx="9780799" cy="495629"/>
          </a:xfrm>
        </p:spPr>
        <p:txBody>
          <a:bodyPr/>
          <a:lstStyle/>
          <a:p>
            <a:r>
              <a:rPr lang="sv-SE" sz="4000" dirty="0"/>
              <a:t>Vad gör ST för din arbetsmiljö?</a:t>
            </a:r>
          </a:p>
        </p:txBody>
      </p:sp>
      <p:sp>
        <p:nvSpPr>
          <p:cNvPr id="3" name="Platshållare för innehåll 2">
            <a:extLst>
              <a:ext uri="{FF2B5EF4-FFF2-40B4-BE49-F238E27FC236}">
                <a16:creationId xmlns:a16="http://schemas.microsoft.com/office/drawing/2014/main" id="{0DDE45FF-8ABD-4F16-AC1D-F57B2E902159}"/>
              </a:ext>
            </a:extLst>
          </p:cNvPr>
          <p:cNvSpPr>
            <a:spLocks noGrp="1"/>
          </p:cNvSpPr>
          <p:nvPr>
            <p:ph idx="1"/>
          </p:nvPr>
        </p:nvSpPr>
        <p:spPr>
          <a:xfrm>
            <a:off x="1408569" y="1857984"/>
            <a:ext cx="9780799" cy="4014332"/>
          </a:xfrm>
        </p:spPr>
        <p:txBody>
          <a:bodyPr/>
          <a:lstStyle/>
          <a:p>
            <a:pPr marL="342900" indent="-342900">
              <a:buFont typeface="Arial" panose="020B0604020202020204" pitchFamily="34" charset="0"/>
              <a:buChar char="•"/>
            </a:pPr>
            <a:r>
              <a:rPr lang="sv-SE" sz="2000" dirty="0">
                <a:solidFill>
                  <a:srgbClr val="18185C"/>
                </a:solidFill>
                <a:cs typeface="Arial"/>
              </a:rPr>
              <a:t>Förhandlar fram kollektivavtal som ger bättre villkor, till exempel föräldrapenningtillägg, rätt till sjuklön eller rimliga arbetstider.</a:t>
            </a:r>
          </a:p>
          <a:p>
            <a:pPr marL="342900" indent="-342900">
              <a:buFont typeface="Arial" panose="020B0604020202020204" pitchFamily="34" charset="0"/>
              <a:buChar char="•"/>
            </a:pPr>
            <a:r>
              <a:rPr lang="en-US" sz="2000" dirty="0" err="1">
                <a:solidFill>
                  <a:srgbClr val="18185C"/>
                </a:solidFill>
                <a:ea typeface="+mn-lt"/>
                <a:cs typeface="+mn-lt"/>
              </a:rPr>
              <a:t>Påverkar</a:t>
            </a:r>
            <a:r>
              <a:rPr lang="en-US" sz="2000" dirty="0">
                <a:solidFill>
                  <a:srgbClr val="18185C"/>
                </a:solidFill>
                <a:ea typeface="+mn-lt"/>
                <a:cs typeface="+mn-lt"/>
              </a:rPr>
              <a:t> </a:t>
            </a:r>
            <a:r>
              <a:rPr lang="en-US" sz="2000" dirty="0" err="1">
                <a:solidFill>
                  <a:srgbClr val="18185C"/>
                </a:solidFill>
                <a:ea typeface="+mn-lt"/>
                <a:cs typeface="+mn-lt"/>
              </a:rPr>
              <a:t>politiker</a:t>
            </a:r>
            <a:r>
              <a:rPr lang="en-US" sz="2000" dirty="0">
                <a:solidFill>
                  <a:srgbClr val="18185C"/>
                </a:solidFill>
                <a:ea typeface="+mn-lt"/>
                <a:cs typeface="+mn-lt"/>
              </a:rPr>
              <a:t> för </a:t>
            </a:r>
            <a:r>
              <a:rPr lang="en-US" sz="2000" dirty="0" err="1">
                <a:solidFill>
                  <a:srgbClr val="18185C"/>
                </a:solidFill>
                <a:ea typeface="+mn-lt"/>
                <a:cs typeface="+mn-lt"/>
              </a:rPr>
              <a:t>bättre</a:t>
            </a:r>
            <a:r>
              <a:rPr lang="en-US" sz="2000" dirty="0">
                <a:solidFill>
                  <a:srgbClr val="18185C"/>
                </a:solidFill>
                <a:ea typeface="+mn-lt"/>
                <a:cs typeface="+mn-lt"/>
              </a:rPr>
              <a:t> </a:t>
            </a:r>
            <a:r>
              <a:rPr lang="en-US" sz="2000" dirty="0" err="1">
                <a:solidFill>
                  <a:srgbClr val="18185C"/>
                </a:solidFill>
                <a:ea typeface="+mn-lt"/>
                <a:cs typeface="+mn-lt"/>
              </a:rPr>
              <a:t>förutsättningarna</a:t>
            </a:r>
            <a:r>
              <a:rPr lang="en-US" sz="2000" dirty="0">
                <a:solidFill>
                  <a:srgbClr val="18185C"/>
                </a:solidFill>
                <a:ea typeface="+mn-lt"/>
                <a:cs typeface="+mn-lt"/>
              </a:rPr>
              <a:t> för </a:t>
            </a:r>
            <a:r>
              <a:rPr lang="en-US" sz="2000" dirty="0" err="1">
                <a:solidFill>
                  <a:srgbClr val="18185C"/>
                </a:solidFill>
                <a:ea typeface="+mn-lt"/>
                <a:cs typeface="+mn-lt"/>
              </a:rPr>
              <a:t>en</a:t>
            </a:r>
            <a:r>
              <a:rPr lang="en-US" sz="2000" dirty="0">
                <a:solidFill>
                  <a:srgbClr val="18185C"/>
                </a:solidFill>
                <a:ea typeface="+mn-lt"/>
                <a:cs typeface="+mn-lt"/>
              </a:rPr>
              <a:t> god </a:t>
            </a:r>
            <a:r>
              <a:rPr lang="en-US" sz="2000" dirty="0" err="1">
                <a:solidFill>
                  <a:srgbClr val="18185C"/>
                </a:solidFill>
                <a:ea typeface="+mn-lt"/>
                <a:cs typeface="+mn-lt"/>
              </a:rPr>
              <a:t>arbetsmiljö</a:t>
            </a:r>
            <a:r>
              <a:rPr lang="en-US" sz="2000" dirty="0">
                <a:solidFill>
                  <a:srgbClr val="18185C"/>
                </a:solidFill>
                <a:ea typeface="+mn-lt"/>
                <a:cs typeface="+mn-lt"/>
              </a:rPr>
              <a:t>. </a:t>
            </a:r>
            <a:endParaRPr lang="sv-SE" sz="2000" dirty="0">
              <a:solidFill>
                <a:srgbClr val="18185C"/>
              </a:solidFill>
              <a:cs typeface="Arial"/>
            </a:endParaRPr>
          </a:p>
          <a:p>
            <a:pPr marL="342900" indent="-342900">
              <a:buFont typeface="Arial" panose="020B0604020202020204" pitchFamily="34" charset="0"/>
              <a:buChar char="•"/>
            </a:pPr>
            <a:r>
              <a:rPr lang="sv-SE" sz="2000" dirty="0">
                <a:solidFill>
                  <a:srgbClr val="18185C"/>
                </a:solidFill>
                <a:cs typeface="Arial"/>
              </a:rPr>
              <a:t>Får arbetsgivare att bedriva ett systematiskt arbetsmiljöarbete.</a:t>
            </a:r>
          </a:p>
          <a:p>
            <a:pPr marL="342900" indent="-342900">
              <a:buFont typeface="Arial" panose="020B0604020202020204" pitchFamily="34" charset="0"/>
              <a:buChar char="•"/>
            </a:pPr>
            <a:r>
              <a:rPr lang="sv-SE" sz="2000" dirty="0">
                <a:solidFill>
                  <a:srgbClr val="18185C"/>
                </a:solidFill>
                <a:cs typeface="Arial"/>
              </a:rPr>
              <a:t>Utbildar skyddsombud och arbetsplatsombud.</a:t>
            </a:r>
          </a:p>
          <a:p>
            <a:pPr marL="342900" indent="-342900">
              <a:buFont typeface="Arial" panose="020B0604020202020204" pitchFamily="34" charset="0"/>
              <a:buChar char="•"/>
            </a:pPr>
            <a:r>
              <a:rPr lang="sv-SE" sz="2000" dirty="0">
                <a:solidFill>
                  <a:srgbClr val="18185C"/>
                </a:solidFill>
                <a:cs typeface="Arial"/>
              </a:rPr>
              <a:t>Ger råd, stöd och vägledning på din arbetsplats. </a:t>
            </a:r>
          </a:p>
          <a:p>
            <a:pPr marL="342900" indent="-342900">
              <a:buFont typeface="Arial" panose="020B0604020202020204" pitchFamily="34" charset="0"/>
              <a:buChar char="•"/>
            </a:pPr>
            <a:r>
              <a:rPr lang="sv-SE" sz="2000" dirty="0">
                <a:solidFill>
                  <a:srgbClr val="18185C"/>
                </a:solidFill>
                <a:ea typeface="+mn-lt"/>
                <a:cs typeface="+mn-lt"/>
              </a:rPr>
              <a:t>Erbjuder juridisk expertis inom arbetsrätt.</a:t>
            </a:r>
            <a:endParaRPr lang="sv-SE" sz="2000" dirty="0">
              <a:solidFill>
                <a:srgbClr val="18185C"/>
              </a:solidFill>
              <a:cs typeface="Arial"/>
            </a:endParaRPr>
          </a:p>
        </p:txBody>
      </p:sp>
    </p:spTree>
    <p:extLst>
      <p:ext uri="{BB962C8B-B14F-4D97-AF65-F5344CB8AC3E}">
        <p14:creationId xmlns:p14="http://schemas.microsoft.com/office/powerpoint/2010/main" val="398183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DA877D-A393-4DA9-ACAA-FD637C786CC6}"/>
              </a:ext>
            </a:extLst>
          </p:cNvPr>
          <p:cNvSpPr>
            <a:spLocks noGrp="1"/>
          </p:cNvSpPr>
          <p:nvPr>
            <p:ph type="ctrTitle"/>
          </p:nvPr>
        </p:nvSpPr>
        <p:spPr>
          <a:xfrm>
            <a:off x="873547" y="197684"/>
            <a:ext cx="7731345" cy="974991"/>
          </a:xfrm>
        </p:spPr>
        <p:txBody>
          <a:bodyPr/>
          <a:lstStyle/>
          <a:p>
            <a:r>
              <a:rPr lang="sv-SE" dirty="0">
                <a:solidFill>
                  <a:srgbClr val="F2B4D2"/>
                </a:solidFill>
              </a:rPr>
              <a:t>Fackförbundet STs krav:</a:t>
            </a:r>
          </a:p>
        </p:txBody>
      </p:sp>
      <p:sp>
        <p:nvSpPr>
          <p:cNvPr id="4" name="Platshållare för innehåll 2">
            <a:extLst>
              <a:ext uri="{FF2B5EF4-FFF2-40B4-BE49-F238E27FC236}">
                <a16:creationId xmlns:a16="http://schemas.microsoft.com/office/drawing/2014/main" id="{7A99ADB3-C059-BDBC-9C9A-0FC6D88FC483}"/>
              </a:ext>
            </a:extLst>
          </p:cNvPr>
          <p:cNvSpPr txBox="1">
            <a:spLocks/>
          </p:cNvSpPr>
          <p:nvPr/>
        </p:nvSpPr>
        <p:spPr>
          <a:xfrm>
            <a:off x="873547" y="1637485"/>
            <a:ext cx="4655383" cy="4747367"/>
          </a:xfrm>
          <a:prstGeom prst="rect">
            <a:avLst/>
          </a:prstGeom>
        </p:spPr>
        <p:txBody>
          <a:bodyPr/>
          <a:lst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Font typeface="Arial" panose="020B0604020202020204" pitchFamily="34" charset="0"/>
              <a:buChar char="•"/>
            </a:pPr>
            <a:r>
              <a:rPr lang="sv-SE" sz="2200" dirty="0">
                <a:solidFill>
                  <a:schemeClr val="bg1"/>
                </a:solidFill>
                <a:latin typeface="Santral" pitchFamily="50" charset="0"/>
                <a:cs typeface="Calibri" panose="020F0502020204030204" pitchFamily="34" charset="0"/>
              </a:rPr>
              <a:t>Skrota de generella besparingarna i staten.   </a:t>
            </a:r>
          </a:p>
          <a:p>
            <a:pPr fontAlgn="base">
              <a:buFont typeface="Arial" panose="020B0604020202020204" pitchFamily="34" charset="0"/>
              <a:buChar char="•"/>
            </a:pPr>
            <a:r>
              <a:rPr lang="sv-SE" sz="2200" dirty="0">
                <a:solidFill>
                  <a:schemeClr val="bg1"/>
                </a:solidFill>
                <a:latin typeface="Santral" pitchFamily="50" charset="0"/>
                <a:cs typeface="Calibri" panose="020F0502020204030204" pitchFamily="34" charset="0"/>
              </a:rPr>
              <a:t>Resurssätt efter krav och uppdrag.</a:t>
            </a:r>
          </a:p>
          <a:p>
            <a:pPr fontAlgn="base">
              <a:buFont typeface="Arial" panose="020B0604020202020204" pitchFamily="34" charset="0"/>
              <a:buChar char="•"/>
            </a:pPr>
            <a:r>
              <a:rPr lang="sv-SE" sz="2200" dirty="0">
                <a:solidFill>
                  <a:schemeClr val="bg1"/>
                </a:solidFill>
                <a:latin typeface="Santral" pitchFamily="50" charset="0"/>
                <a:cs typeface="Calibri" panose="020F0502020204030204" pitchFamily="34" charset="0"/>
              </a:rPr>
              <a:t>Ledarskap och styrning inom staten behöver utvecklas.</a:t>
            </a:r>
          </a:p>
          <a:p>
            <a:pPr fontAlgn="base">
              <a:buFont typeface="Arial" panose="020B0604020202020204" pitchFamily="34" charset="0"/>
              <a:buChar char="•"/>
            </a:pPr>
            <a:r>
              <a:rPr lang="sv-SE" sz="2200" dirty="0">
                <a:solidFill>
                  <a:schemeClr val="bg1"/>
                </a:solidFill>
                <a:latin typeface="Santral" pitchFamily="50" charset="0"/>
                <a:cs typeface="Calibri" panose="020F0502020204030204" pitchFamily="34" charset="0"/>
              </a:rPr>
              <a:t>Stärk kunskaperna om arbetsmiljöarbetet. </a:t>
            </a:r>
          </a:p>
          <a:p>
            <a:r>
              <a:rPr lang="sv-SE" sz="2200" dirty="0">
                <a:solidFill>
                  <a:schemeClr val="bg1"/>
                </a:solidFill>
                <a:latin typeface="Santral" pitchFamily="50" charset="0"/>
              </a:rPr>
              <a:t>Motverka alla former av diskriminering och trakasserier.  </a:t>
            </a:r>
          </a:p>
          <a:p>
            <a:endParaRPr lang="sv-SE" dirty="0">
              <a:latin typeface="Santral" pitchFamily="50" charset="0"/>
            </a:endParaRPr>
          </a:p>
        </p:txBody>
      </p:sp>
      <p:sp>
        <p:nvSpPr>
          <p:cNvPr id="5" name="Platshållare för innehåll 2">
            <a:extLst>
              <a:ext uri="{FF2B5EF4-FFF2-40B4-BE49-F238E27FC236}">
                <a16:creationId xmlns:a16="http://schemas.microsoft.com/office/drawing/2014/main" id="{34ED9394-9662-D164-1D97-E972A11E1FC0}"/>
              </a:ext>
            </a:extLst>
          </p:cNvPr>
          <p:cNvSpPr txBox="1">
            <a:spLocks/>
          </p:cNvSpPr>
          <p:nvPr/>
        </p:nvSpPr>
        <p:spPr>
          <a:xfrm>
            <a:off x="5828836" y="1637485"/>
            <a:ext cx="6110514" cy="4014332"/>
          </a:xfrm>
          <a:prstGeom prst="rect">
            <a:avLst/>
          </a:prstGeom>
        </p:spPr>
        <p:txBody>
          <a:bodyPr/>
          <a:lst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SE" sz="2200" dirty="0">
                <a:solidFill>
                  <a:schemeClr val="bg1"/>
                </a:solidFill>
                <a:latin typeface="Santral" pitchFamily="50" charset="0"/>
              </a:rPr>
              <a:t>Involvera arbetstagarens representanter i utvecklingen och förändring av digitala system och processer. </a:t>
            </a:r>
          </a:p>
          <a:p>
            <a:r>
              <a:rPr lang="sv-SE" sz="2200" dirty="0">
                <a:solidFill>
                  <a:schemeClr val="bg1"/>
                </a:solidFill>
                <a:latin typeface="Santral" pitchFamily="50" charset="0"/>
                <a:ea typeface="Calibri" panose="020F0502020204030204" pitchFamily="34" charset="0"/>
                <a:cs typeface="Calibri" panose="020F0502020204030204" pitchFamily="34" charset="0"/>
              </a:rPr>
              <a:t>Regeringen ska ha en nollvision mot hot och våld för personer som arbetar på statligt uppdrag.</a:t>
            </a:r>
          </a:p>
          <a:p>
            <a:r>
              <a:rPr lang="sv-SE" sz="2200" dirty="0">
                <a:solidFill>
                  <a:schemeClr val="bg1"/>
                </a:solidFill>
                <a:latin typeface="Santral" pitchFamily="50" charset="0"/>
                <a:ea typeface="Calibri" panose="020F0502020204030204" pitchFamily="34" charset="0"/>
                <a:cs typeface="Calibri" panose="020F0502020204030204" pitchFamily="34" charset="0"/>
              </a:rPr>
              <a:t>Det nya arbetslivet ska utformas i samverkan mellan fack och arbetsgivare.</a:t>
            </a:r>
          </a:p>
        </p:txBody>
      </p:sp>
    </p:spTree>
    <p:extLst>
      <p:ext uri="{BB962C8B-B14F-4D97-AF65-F5344CB8AC3E}">
        <p14:creationId xmlns:p14="http://schemas.microsoft.com/office/powerpoint/2010/main" val="427690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B5D4"/>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0966291-E91F-C028-0387-D04884EFF295}"/>
              </a:ext>
            </a:extLst>
          </p:cNvPr>
          <p:cNvPicPr>
            <a:picLocks noChangeAspect="1"/>
          </p:cNvPicPr>
          <p:nvPr/>
        </p:nvPicPr>
        <p:blipFill>
          <a:blip r:embed="rId2"/>
          <a:srcRect/>
          <a:stretch/>
        </p:blipFill>
        <p:spPr>
          <a:xfrm>
            <a:off x="1291398" y="47846"/>
            <a:ext cx="9609203" cy="6772939"/>
          </a:xfrm>
          <a:prstGeom prst="rect">
            <a:avLst/>
          </a:prstGeom>
        </p:spPr>
      </p:pic>
    </p:spTree>
    <p:extLst>
      <p:ext uri="{BB962C8B-B14F-4D97-AF65-F5344CB8AC3E}">
        <p14:creationId xmlns:p14="http://schemas.microsoft.com/office/powerpoint/2010/main" val="2763800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990DA2-6D7C-4979-9060-7F4F213C5EB4}"/>
              </a:ext>
            </a:extLst>
          </p:cNvPr>
          <p:cNvSpPr>
            <a:spLocks noGrp="1"/>
          </p:cNvSpPr>
          <p:nvPr>
            <p:ph type="title"/>
          </p:nvPr>
        </p:nvSpPr>
        <p:spPr>
          <a:xfrm>
            <a:off x="1930400" y="1369384"/>
            <a:ext cx="8331200" cy="785813"/>
          </a:xfrm>
        </p:spPr>
        <p:txBody>
          <a:bodyPr/>
          <a:lstStyle/>
          <a:p>
            <a:pPr algn="ctr"/>
            <a:r>
              <a:rPr lang="sv-SE" sz="4400" dirty="0">
                <a:solidFill>
                  <a:srgbClr val="18185C"/>
                </a:solidFill>
                <a:latin typeface="Santral" pitchFamily="2" charset="0"/>
                <a:cs typeface="Arial"/>
              </a:rPr>
              <a:t>Inte medlem än?</a:t>
            </a:r>
            <a:endParaRPr lang="sv-SE" sz="4400" dirty="0">
              <a:solidFill>
                <a:srgbClr val="18185C"/>
              </a:solidFill>
              <a:latin typeface="Santral" pitchFamily="2" charset="0"/>
            </a:endParaRPr>
          </a:p>
        </p:txBody>
      </p:sp>
      <p:sp>
        <p:nvSpPr>
          <p:cNvPr id="14" name="Content Placeholder 2">
            <a:extLst>
              <a:ext uri="{FF2B5EF4-FFF2-40B4-BE49-F238E27FC236}">
                <a16:creationId xmlns:a16="http://schemas.microsoft.com/office/drawing/2014/main" id="{139094E7-388A-44CB-91A7-F7F1DF7D7ECE}"/>
              </a:ext>
            </a:extLst>
          </p:cNvPr>
          <p:cNvSpPr>
            <a:spLocks noGrp="1"/>
          </p:cNvSpPr>
          <p:nvPr>
            <p:ph sz="quarter" idx="4294967295"/>
          </p:nvPr>
        </p:nvSpPr>
        <p:spPr>
          <a:xfrm>
            <a:off x="2670676" y="2404059"/>
            <a:ext cx="6850647" cy="1752767"/>
          </a:xfrm>
        </p:spPr>
        <p:txBody>
          <a:bodyPr vert="horz" lIns="91440" tIns="45720" rIns="91440" bIns="45720" rtlCol="0" anchor="t">
            <a:noAutofit/>
          </a:bodyPr>
          <a:lstStyle/>
          <a:p>
            <a:pPr marL="0" indent="0" algn="ctr">
              <a:buNone/>
            </a:pPr>
            <a:r>
              <a:rPr lang="sv-SE" sz="2200" b="1" dirty="0">
                <a:solidFill>
                  <a:srgbClr val="18185C"/>
                </a:solidFill>
                <a:latin typeface="Santral" pitchFamily="2" charset="0"/>
                <a:cs typeface="Arial"/>
              </a:rPr>
              <a:t>Vill du bli medlem, har frågor om medlemskapet </a:t>
            </a:r>
          </a:p>
          <a:p>
            <a:pPr marL="0" indent="0" algn="ctr">
              <a:buNone/>
            </a:pPr>
            <a:r>
              <a:rPr lang="sv-SE" sz="2200" b="1" dirty="0">
                <a:solidFill>
                  <a:srgbClr val="18185C"/>
                </a:solidFill>
                <a:latin typeface="Santral" pitchFamily="2" charset="0"/>
                <a:cs typeface="Arial"/>
              </a:rPr>
              <a:t>eller om Fackförbundet ST? </a:t>
            </a:r>
            <a:endParaRPr lang="sv-SE" sz="2200" b="1" dirty="0">
              <a:solidFill>
                <a:srgbClr val="18185C"/>
              </a:solidFill>
              <a:latin typeface="Santral" pitchFamily="2" charset="0"/>
            </a:endParaRPr>
          </a:p>
          <a:p>
            <a:pPr marL="0" indent="0" algn="ctr">
              <a:buNone/>
            </a:pPr>
            <a:endParaRPr lang="sv-SE" sz="2200" b="1" dirty="0">
              <a:solidFill>
                <a:srgbClr val="18185C"/>
              </a:solidFill>
              <a:latin typeface="Santral" pitchFamily="2" charset="0"/>
              <a:cs typeface="Arial"/>
            </a:endParaRPr>
          </a:p>
          <a:p>
            <a:pPr marL="0" indent="0" algn="ctr">
              <a:buNone/>
            </a:pPr>
            <a:r>
              <a:rPr lang="sv-SE" sz="2200" b="1" dirty="0">
                <a:solidFill>
                  <a:srgbClr val="18185C"/>
                </a:solidFill>
                <a:latin typeface="Santral" pitchFamily="2" charset="0"/>
                <a:cs typeface="Arial"/>
              </a:rPr>
              <a:t>Prata med oss efteråt! </a:t>
            </a:r>
          </a:p>
        </p:txBody>
      </p:sp>
      <p:pic>
        <p:nvPicPr>
          <p:cNvPr id="15" name="Bild 14" descr="Hjärta">
            <a:extLst>
              <a:ext uri="{FF2B5EF4-FFF2-40B4-BE49-F238E27FC236}">
                <a16:creationId xmlns:a16="http://schemas.microsoft.com/office/drawing/2014/main" id="{36362774-D991-441E-ABD1-A245508281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8116" y="4654550"/>
            <a:ext cx="1435768" cy="1435768"/>
          </a:xfrm>
          <a:prstGeom prst="rect">
            <a:avLst/>
          </a:prstGeom>
        </p:spPr>
      </p:pic>
    </p:spTree>
    <p:extLst>
      <p:ext uri="{BB962C8B-B14F-4D97-AF65-F5344CB8AC3E}">
        <p14:creationId xmlns:p14="http://schemas.microsoft.com/office/powerpoint/2010/main" val="1615586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3E4782-7F22-EC18-804C-A38076C85B9C}"/>
              </a:ext>
            </a:extLst>
          </p:cNvPr>
          <p:cNvSpPr>
            <a:spLocks noGrp="1"/>
          </p:cNvSpPr>
          <p:nvPr>
            <p:ph type="title"/>
          </p:nvPr>
        </p:nvSpPr>
        <p:spPr/>
        <p:txBody>
          <a:bodyPr/>
          <a:lstStyle/>
          <a:p>
            <a:r>
              <a:rPr lang="sv-SE" dirty="0"/>
              <a:t>Tack för att ni har lyssnat!</a:t>
            </a:r>
          </a:p>
        </p:txBody>
      </p:sp>
    </p:spTree>
    <p:extLst>
      <p:ext uri="{BB962C8B-B14F-4D97-AF65-F5344CB8AC3E}">
        <p14:creationId xmlns:p14="http://schemas.microsoft.com/office/powerpoint/2010/main" val="418351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82F6D"/>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BE86F2C-007D-7C4B-9C31-628BD42E3481}"/>
              </a:ext>
            </a:extLst>
          </p:cNvPr>
          <p:cNvPicPr>
            <a:picLocks noChangeAspect="1"/>
          </p:cNvPicPr>
          <p:nvPr/>
        </p:nvPicPr>
        <p:blipFill>
          <a:blip r:embed="rId3"/>
          <a:srcRect/>
          <a:stretch/>
        </p:blipFill>
        <p:spPr>
          <a:xfrm>
            <a:off x="1253483" y="31612"/>
            <a:ext cx="9685034" cy="6826388"/>
          </a:xfrm>
          <a:prstGeom prst="rect">
            <a:avLst/>
          </a:prstGeom>
        </p:spPr>
      </p:pic>
    </p:spTree>
    <p:extLst>
      <p:ext uri="{BB962C8B-B14F-4D97-AF65-F5344CB8AC3E}">
        <p14:creationId xmlns:p14="http://schemas.microsoft.com/office/powerpoint/2010/main" val="271160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B5D4"/>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297154C-99E8-8334-87CD-5C5F93543A0D}"/>
              </a:ext>
            </a:extLst>
          </p:cNvPr>
          <p:cNvPicPr>
            <a:picLocks noChangeAspect="1"/>
          </p:cNvPicPr>
          <p:nvPr/>
        </p:nvPicPr>
        <p:blipFill>
          <a:blip r:embed="rId2"/>
          <a:srcRect/>
          <a:stretch/>
        </p:blipFill>
        <p:spPr>
          <a:xfrm>
            <a:off x="1231058" y="0"/>
            <a:ext cx="9729884" cy="6858000"/>
          </a:xfrm>
          <a:prstGeom prst="rect">
            <a:avLst/>
          </a:prstGeom>
        </p:spPr>
      </p:pic>
    </p:spTree>
    <p:extLst>
      <p:ext uri="{BB962C8B-B14F-4D97-AF65-F5344CB8AC3E}">
        <p14:creationId xmlns:p14="http://schemas.microsoft.com/office/powerpoint/2010/main" val="170027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82F6D"/>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F7C1676-4551-FDD5-6C59-501106F3F330}"/>
              </a:ext>
            </a:extLst>
          </p:cNvPr>
          <p:cNvPicPr>
            <a:picLocks noChangeAspect="1"/>
          </p:cNvPicPr>
          <p:nvPr/>
        </p:nvPicPr>
        <p:blipFill>
          <a:blip r:embed="rId3"/>
          <a:srcRect/>
          <a:stretch/>
        </p:blipFill>
        <p:spPr>
          <a:xfrm>
            <a:off x="1231058" y="0"/>
            <a:ext cx="9729884" cy="6858000"/>
          </a:xfrm>
          <a:prstGeom prst="rect">
            <a:avLst/>
          </a:prstGeom>
        </p:spPr>
      </p:pic>
    </p:spTree>
    <p:extLst>
      <p:ext uri="{BB962C8B-B14F-4D97-AF65-F5344CB8AC3E}">
        <p14:creationId xmlns:p14="http://schemas.microsoft.com/office/powerpoint/2010/main" val="114164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B5D4"/>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4E21677-4A3D-5358-A1F5-A4CA76E28533}"/>
              </a:ext>
            </a:extLst>
          </p:cNvPr>
          <p:cNvPicPr>
            <a:picLocks noChangeAspect="1"/>
          </p:cNvPicPr>
          <p:nvPr/>
        </p:nvPicPr>
        <p:blipFill>
          <a:blip r:embed="rId2"/>
          <a:srcRect/>
          <a:stretch/>
        </p:blipFill>
        <p:spPr>
          <a:xfrm>
            <a:off x="1231058" y="0"/>
            <a:ext cx="9729884" cy="6858000"/>
          </a:xfrm>
          <a:prstGeom prst="rect">
            <a:avLst/>
          </a:prstGeom>
        </p:spPr>
      </p:pic>
    </p:spTree>
    <p:extLst>
      <p:ext uri="{BB962C8B-B14F-4D97-AF65-F5344CB8AC3E}">
        <p14:creationId xmlns:p14="http://schemas.microsoft.com/office/powerpoint/2010/main" val="254259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82F6D"/>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23D9EF5-DF2D-4AAB-FBE0-952EA7F0C271}"/>
              </a:ext>
            </a:extLst>
          </p:cNvPr>
          <p:cNvPicPr>
            <a:picLocks noChangeAspect="1"/>
          </p:cNvPicPr>
          <p:nvPr/>
        </p:nvPicPr>
        <p:blipFill>
          <a:blip r:embed="rId3"/>
          <a:srcRect/>
          <a:stretch/>
        </p:blipFill>
        <p:spPr>
          <a:xfrm>
            <a:off x="1231057" y="0"/>
            <a:ext cx="9729885" cy="6858000"/>
          </a:xfrm>
          <a:prstGeom prst="rect">
            <a:avLst/>
          </a:prstGeom>
        </p:spPr>
      </p:pic>
    </p:spTree>
    <p:extLst>
      <p:ext uri="{BB962C8B-B14F-4D97-AF65-F5344CB8AC3E}">
        <p14:creationId xmlns:p14="http://schemas.microsoft.com/office/powerpoint/2010/main" val="83957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B5D4"/>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55B0B56-6399-6FFD-47EB-FAD1C461512C}"/>
              </a:ext>
            </a:extLst>
          </p:cNvPr>
          <p:cNvPicPr>
            <a:picLocks noChangeAspect="1"/>
          </p:cNvPicPr>
          <p:nvPr/>
        </p:nvPicPr>
        <p:blipFill>
          <a:blip r:embed="rId2"/>
          <a:srcRect/>
          <a:stretch/>
        </p:blipFill>
        <p:spPr>
          <a:xfrm>
            <a:off x="1231057" y="0"/>
            <a:ext cx="9729885" cy="6858000"/>
          </a:xfrm>
          <a:prstGeom prst="rect">
            <a:avLst/>
          </a:prstGeom>
        </p:spPr>
      </p:pic>
    </p:spTree>
    <p:extLst>
      <p:ext uri="{BB962C8B-B14F-4D97-AF65-F5344CB8AC3E}">
        <p14:creationId xmlns:p14="http://schemas.microsoft.com/office/powerpoint/2010/main" val="340154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82F6D"/>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23D9EF5-DF2D-4AAB-FBE0-952EA7F0C271}"/>
              </a:ext>
            </a:extLst>
          </p:cNvPr>
          <p:cNvPicPr>
            <a:picLocks noChangeAspect="1"/>
          </p:cNvPicPr>
          <p:nvPr/>
        </p:nvPicPr>
        <p:blipFill>
          <a:blip r:embed="rId3"/>
          <a:srcRect/>
          <a:stretch/>
        </p:blipFill>
        <p:spPr>
          <a:xfrm>
            <a:off x="1231057" y="0"/>
            <a:ext cx="9729886" cy="6858000"/>
          </a:xfrm>
          <a:prstGeom prst="rect">
            <a:avLst/>
          </a:prstGeom>
        </p:spPr>
      </p:pic>
    </p:spTree>
    <p:extLst>
      <p:ext uri="{BB962C8B-B14F-4D97-AF65-F5344CB8AC3E}">
        <p14:creationId xmlns:p14="http://schemas.microsoft.com/office/powerpoint/2010/main" val="2998016629"/>
      </p:ext>
    </p:extLst>
  </p:cSld>
  <p:clrMapOvr>
    <a:masterClrMapping/>
  </p:clrMapOvr>
</p:sld>
</file>

<file path=ppt/theme/theme1.xml><?xml version="1.0" encoding="utf-8"?>
<a:theme xmlns:a="http://schemas.openxmlformats.org/drawingml/2006/main" name="ST_PPT_Mall_2020_02">
  <a:themeElements>
    <a:clrScheme name="sterka">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FBE3D72F-E050-2D49-991A-CA8E59803DDF}"/>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LLANROSA avsnitt">
  <a:themeElements>
    <a:clrScheme name="Anpassat 1">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9658C3C7-C62A-5B45-936E-F1B04BB06076}"/>
    </a:ext>
  </a:extLst>
</a:theme>
</file>

<file path=ppt/theme/theme3.xml><?xml version="1.0" encoding="utf-8"?>
<a:theme xmlns:a="http://schemas.openxmlformats.org/drawingml/2006/main" name="LJUSBLÅTT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D3F43F97-714E-A64C-89E6-AB17490EB115}"/>
    </a:ext>
  </a:extLst>
</a:theme>
</file>

<file path=ppt/theme/theme4.xml><?xml version="1.0" encoding="utf-8"?>
<a:theme xmlns:a="http://schemas.openxmlformats.org/drawingml/2006/main" name="LJUSROSA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442995BC-6B91-BB45-811F-01CAFC870C88}"/>
    </a:ext>
  </a:extLst>
</a:theme>
</file>

<file path=ppt/theme/theme5.xml><?xml version="1.0" encoding="utf-8"?>
<a:theme xmlns:a="http://schemas.openxmlformats.org/drawingml/2006/main" name="LJUSLILA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6373D0AC-330D-8D44-BB73-C68785B0BC35}"/>
    </a:ext>
  </a:extLst>
</a:theme>
</file>

<file path=ppt/theme/theme6.xml><?xml version="1.0" encoding="utf-8"?>
<a:theme xmlns:a="http://schemas.openxmlformats.org/drawingml/2006/main" name="MELLANBLÅTT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23704BA0-854A-1D43-8E89-953F5E0E055C}"/>
    </a:ext>
  </a:extLst>
</a:theme>
</file>

<file path=ppt/theme/theme7.xml><?xml version="1.0" encoding="utf-8"?>
<a:theme xmlns:a="http://schemas.openxmlformats.org/drawingml/2006/main" name="1_ST 2015">
  <a:themeElements>
    <a:clrScheme name="ST_2015">
      <a:dk1>
        <a:sysClr val="windowText" lastClr="000000"/>
      </a:dk1>
      <a:lt1>
        <a:sysClr val="window" lastClr="FFFFFF"/>
      </a:lt1>
      <a:dk2>
        <a:srgbClr val="009EE0"/>
      </a:dk2>
      <a:lt2>
        <a:srgbClr val="E6E6E6"/>
      </a:lt2>
      <a:accent1>
        <a:srgbClr val="009EE0"/>
      </a:accent1>
      <a:accent2>
        <a:srgbClr val="787878"/>
      </a:accent2>
      <a:accent3>
        <a:srgbClr val="FF0099"/>
      </a:accent3>
      <a:accent4>
        <a:srgbClr val="64C8FF"/>
      </a:accent4>
      <a:accent5>
        <a:srgbClr val="B4B4B4"/>
      </a:accent5>
      <a:accent6>
        <a:srgbClr val="FF64C8"/>
      </a:accent6>
      <a:hlink>
        <a:srgbClr val="0000FF"/>
      </a:hlink>
      <a:folHlink>
        <a:srgbClr val="800080"/>
      </a:folHlink>
    </a:clrScheme>
    <a:fontScheme name="ST_Fonter_PPT_XLS">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PPT-mall 150703" id="{2919F249-17FA-4273-95BA-0A4C333E9FFA}" vid="{997A1278-5B7B-48D4-9B4E-D199B3405D84}"/>
    </a:ext>
  </a:extLst>
</a:theme>
</file>

<file path=ppt/theme/theme8.xml><?xml version="1.0" encoding="utf-8"?>
<a:theme xmlns:a="http://schemas.openxmlformats.org/drawingml/2006/main" name="Office-tema">
  <a:themeElements>
    <a:clrScheme name="rosa">
      <a:dk1>
        <a:srgbClr val="000000"/>
      </a:dk1>
      <a:lt1>
        <a:srgbClr val="FFFFFF"/>
      </a:lt1>
      <a:dk2>
        <a:srgbClr val="44546A"/>
      </a:dk2>
      <a:lt2>
        <a:srgbClr val="E7E6E6"/>
      </a:lt2>
      <a:accent1>
        <a:srgbClr val="4472C4"/>
      </a:accent1>
      <a:accent2>
        <a:srgbClr val="ED7D31"/>
      </a:accent2>
      <a:accent3>
        <a:srgbClr val="F2B4D3"/>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A26CB5A6EF72A43AFB2B1551383FF10" ma:contentTypeVersion="16" ma:contentTypeDescription="Skapa ett nytt dokument." ma:contentTypeScope="" ma:versionID="23629f0e39bf35a7d00646832726c13c">
  <xsd:schema xmlns:xsd="http://www.w3.org/2001/XMLSchema" xmlns:xs="http://www.w3.org/2001/XMLSchema" xmlns:p="http://schemas.microsoft.com/office/2006/metadata/properties" xmlns:ns2="cee7da55-af2e-498d-85b6-1b8ec40dffa7" xmlns:ns3="51b78bc8-949f-4102-a561-515928579378" targetNamespace="http://schemas.microsoft.com/office/2006/metadata/properties" ma:root="true" ma:fieldsID="19b276b073d9a0cefac18fb71540ff66" ns2:_="" ns3:_="">
    <xsd:import namespace="cee7da55-af2e-498d-85b6-1b8ec40dffa7"/>
    <xsd:import namespace="51b78bc8-949f-4102-a561-5159285793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e7da55-af2e-498d-85b6-1b8ec40dff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271e27b3-4a59-4e19-94f9-5f23f6fc4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1b78bc8-949f-4102-a561-515928579378"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24b065b3-5476-4f4d-b147-b31090cf2bd5}" ma:internalName="TaxCatchAll" ma:showField="CatchAllData" ma:web="51b78bc8-949f-4102-a561-5159285793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e7da55-af2e-498d-85b6-1b8ec40dffa7">
      <Terms xmlns="http://schemas.microsoft.com/office/infopath/2007/PartnerControls"/>
    </lcf76f155ced4ddcb4097134ff3c332f>
    <TaxCatchAll xmlns="51b78bc8-949f-4102-a561-515928579378" xsi:nil="true"/>
    <SharedWithUsers xmlns="51b78bc8-949f-4102-a561-515928579378">
      <UserInfo>
        <DisplayName>Martina Saar</DisplayName>
        <AccountId>215</AccountId>
        <AccountType/>
      </UserInfo>
    </SharedWithUsers>
  </documentManagement>
</p:properties>
</file>

<file path=customXml/itemProps1.xml><?xml version="1.0" encoding="utf-8"?>
<ds:datastoreItem xmlns:ds="http://schemas.openxmlformats.org/officeDocument/2006/customXml" ds:itemID="{BF7FE9D6-A413-4274-88E2-C77C8CFE0784}">
  <ds:schemaRefs>
    <ds:schemaRef ds:uri="http://schemas.microsoft.com/sharepoint/v3/contenttype/forms"/>
  </ds:schemaRefs>
</ds:datastoreItem>
</file>

<file path=customXml/itemProps2.xml><?xml version="1.0" encoding="utf-8"?>
<ds:datastoreItem xmlns:ds="http://schemas.openxmlformats.org/officeDocument/2006/customXml" ds:itemID="{0088DC40-CEA2-4351-9EAB-1116728C3F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e7da55-af2e-498d-85b6-1b8ec40dffa7"/>
    <ds:schemaRef ds:uri="51b78bc8-949f-4102-a561-5159285793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9D4A9F-296C-4591-AEF9-6C0F6593C5AC}">
  <ds:schemaRefs>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cee7da55-af2e-498d-85b6-1b8ec40dffa7"/>
    <ds:schemaRef ds:uri="http://schemas.openxmlformats.org/package/2006/metadata/core-properties"/>
    <ds:schemaRef ds:uri="51b78bc8-949f-4102-a561-51592857937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 frukostseminarium arbetsmiljö 1027</Template>
  <TotalTime>150</TotalTime>
  <Words>3779</Words>
  <Application>Microsoft Office PowerPoint</Application>
  <PresentationFormat>Bredbild</PresentationFormat>
  <Paragraphs>240</Paragraphs>
  <Slides>21</Slides>
  <Notes>16</Notes>
  <HiddenSlides>0</HiddenSlides>
  <MMClips>0</MMClips>
  <ScaleCrop>false</ScaleCrop>
  <HeadingPairs>
    <vt:vector size="6" baseType="variant">
      <vt:variant>
        <vt:lpstr>Använt teckensnitt</vt:lpstr>
      </vt:variant>
      <vt:variant>
        <vt:i4>8</vt:i4>
      </vt:variant>
      <vt:variant>
        <vt:lpstr>Tema</vt:lpstr>
      </vt:variant>
      <vt:variant>
        <vt:i4>8</vt:i4>
      </vt:variant>
      <vt:variant>
        <vt:lpstr>Bildrubriker</vt:lpstr>
      </vt:variant>
      <vt:variant>
        <vt:i4>21</vt:i4>
      </vt:variant>
    </vt:vector>
  </HeadingPairs>
  <TitlesOfParts>
    <vt:vector size="37" baseType="lpstr">
      <vt:lpstr>-apple-system</vt:lpstr>
      <vt:lpstr>Arial</vt:lpstr>
      <vt:lpstr>Calibri</vt:lpstr>
      <vt:lpstr>Calibri Light</vt:lpstr>
      <vt:lpstr>Santral</vt:lpstr>
      <vt:lpstr>Segoe UI</vt:lpstr>
      <vt:lpstr>Symbol</vt:lpstr>
      <vt:lpstr>Wingdings</vt:lpstr>
      <vt:lpstr>ST_PPT_Mall_2020_02</vt:lpstr>
      <vt:lpstr>MELLANROSA avsnitt</vt:lpstr>
      <vt:lpstr>LJUSBLÅTT avsnitt</vt:lpstr>
      <vt:lpstr>LJUSROSA avsnitt</vt:lpstr>
      <vt:lpstr>LJUSLILA avsnitt</vt:lpstr>
      <vt:lpstr>MELLANBLÅTT avsnitt</vt:lpstr>
      <vt:lpstr>1_ST 2015</vt:lpstr>
      <vt:lpstr>Office-tema</vt:lpstr>
      <vt:lpstr>Hur mår anställda på statligt uppdrag?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Vad tycker vi på arbetsplatsen?</vt:lpstr>
      <vt:lpstr>Vad kan vi göra för att förbättra vår arbetsmiljö?</vt:lpstr>
      <vt:lpstr>Vad säger arbetsmiljölagen?</vt:lpstr>
      <vt:lpstr>Organisatorisk och social arbetsmiljö</vt:lpstr>
      <vt:lpstr>Individnivå</vt:lpstr>
      <vt:lpstr>Gruppnivå</vt:lpstr>
      <vt:lpstr>Vad gör ST för din arbetsmiljö?</vt:lpstr>
      <vt:lpstr>Fackförbundet STs krav:</vt:lpstr>
      <vt:lpstr>Inte medlem än?</vt:lpstr>
      <vt:lpstr>Tack för att ni har lyssnat!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Arbetsmiljörapport 2022</dc:title>
  <dc:creator>Martina Saar</dc:creator>
  <cp:lastModifiedBy>Sébastien Buffet</cp:lastModifiedBy>
  <cp:revision>5</cp:revision>
  <cp:lastPrinted>2017-09-28T14:02:24Z</cp:lastPrinted>
  <dcterms:created xsi:type="dcterms:W3CDTF">2022-10-18T12:28:29Z</dcterms:created>
  <dcterms:modified xsi:type="dcterms:W3CDTF">2022-12-20T08:35:02Z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0x010100CA26CB5A6EF72A43AFB2B1551383FF10</vt:lpwstr>
  </property>
</Properties>
</file>