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70" r:id="rId5"/>
    <p:sldMasterId id="2147483682" r:id="rId6"/>
    <p:sldMasterId id="2147483708" r:id="rId7"/>
    <p:sldMasterId id="2147483714" r:id="rId8"/>
    <p:sldMasterId id="2147483720" r:id="rId9"/>
    <p:sldMasterId id="2147483778" r:id="rId10"/>
    <p:sldMasterId id="2147483794" r:id="rId11"/>
  </p:sldMasterIdLst>
  <p:notesMasterIdLst>
    <p:notesMasterId r:id="rId28"/>
  </p:notesMasterIdLst>
  <p:handoutMasterIdLst>
    <p:handoutMasterId r:id="rId29"/>
  </p:handoutMasterIdLst>
  <p:sldIdLst>
    <p:sldId id="1183" r:id="rId12"/>
    <p:sldId id="1179" r:id="rId13"/>
    <p:sldId id="1181" r:id="rId14"/>
    <p:sldId id="1175" r:id="rId15"/>
    <p:sldId id="1174" r:id="rId16"/>
    <p:sldId id="1177" r:id="rId17"/>
    <p:sldId id="1180" r:id="rId18"/>
    <p:sldId id="1178" r:id="rId19"/>
    <p:sldId id="331" r:id="rId20"/>
    <p:sldId id="1184" r:id="rId21"/>
    <p:sldId id="1189" r:id="rId22"/>
    <p:sldId id="1185" r:id="rId23"/>
    <p:sldId id="1188" r:id="rId24"/>
    <p:sldId id="1186" r:id="rId25"/>
    <p:sldId id="1170" r:id="rId26"/>
    <p:sldId id="352"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2D23860-E7B3-FE44-A6D6-EAB530CFBADD}">
          <p14:sldIdLst>
            <p14:sldId id="1183"/>
            <p14:sldId id="1179"/>
            <p14:sldId id="1181"/>
            <p14:sldId id="1175"/>
            <p14:sldId id="1174"/>
            <p14:sldId id="1177"/>
            <p14:sldId id="1180"/>
            <p14:sldId id="1178"/>
            <p14:sldId id="331"/>
            <p14:sldId id="1184"/>
            <p14:sldId id="1189"/>
            <p14:sldId id="1185"/>
            <p14:sldId id="1188"/>
            <p14:sldId id="1186"/>
            <p14:sldId id="1170"/>
            <p14:sldId id="3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3B2C95-AA64-CBCB-C35E-E6964F16B532}" name="Anna Lindman" initials="AL" userId="S::anna.lindman@st.org::b912f5ad-954e-4222-8b92-ecc823b0e7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5C"/>
    <a:srgbClr val="E55599"/>
    <a:srgbClr val="E279A4"/>
    <a:srgbClr val="C1E6FB"/>
    <a:srgbClr val="F2B4D2"/>
    <a:srgbClr val="B9B4CE"/>
    <a:srgbClr val="951C7D"/>
    <a:srgbClr val="299CD8"/>
    <a:srgbClr val="E5007C"/>
    <a:srgbClr val="7DC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991D4-1A25-1C20-26F9-53372FED7F84}" v="109" dt="2023-02-20T13:01:14.414"/>
    <p1510:client id="{7B3BF1D9-7752-429C-AEEE-EF1DFBD1926C}" v="7" dt="2023-02-20T12:47:37.335"/>
    <p1510:client id="{B7BDB12B-39D3-4DCF-A0E7-05DDDF2B0CCF}" v="116" dt="2023-02-20T13:03:36.81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0.78454</cdr:y>
    </cdr:to>
    <cdr:pic>
      <cdr:nvPicPr>
        <cdr:cNvPr id="2" name="chart">
          <a:extLst xmlns:a="http://schemas.openxmlformats.org/drawingml/2006/main">
            <a:ext uri="{FF2B5EF4-FFF2-40B4-BE49-F238E27FC236}">
              <a16:creationId xmlns:a16="http://schemas.microsoft.com/office/drawing/2014/main" id="{D83DC1F9-5BEE-A963-4218-90CBC40AD4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816899" cy="314976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CFD734D-72B6-49D6-88C2-BB0D00FEF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latin typeface="Santral" pitchFamily="50" charset="0"/>
            </a:endParaRPr>
          </a:p>
        </p:txBody>
      </p:sp>
      <p:sp>
        <p:nvSpPr>
          <p:cNvPr id="3" name="Platshållare för datum 2">
            <a:extLst>
              <a:ext uri="{FF2B5EF4-FFF2-40B4-BE49-F238E27FC236}">
                <a16:creationId xmlns:a16="http://schemas.microsoft.com/office/drawing/2014/main" id="{79E811E3-BAAA-44D6-B84D-957C9C8DF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39BEE2-0605-4A13-A3CA-5A4CCE7ADA88}" type="datetimeFigureOut">
              <a:rPr lang="sv-SE" smtClean="0">
                <a:latin typeface="Santral" pitchFamily="50" charset="0"/>
              </a:rPr>
              <a:t>2023-02-21</a:t>
            </a:fld>
            <a:endParaRPr lang="sv-SE">
              <a:latin typeface="Santral" pitchFamily="50" charset="0"/>
            </a:endParaRPr>
          </a:p>
        </p:txBody>
      </p:sp>
      <p:sp>
        <p:nvSpPr>
          <p:cNvPr id="4" name="Platshållare för sidfot 3">
            <a:extLst>
              <a:ext uri="{FF2B5EF4-FFF2-40B4-BE49-F238E27FC236}">
                <a16:creationId xmlns:a16="http://schemas.microsoft.com/office/drawing/2014/main" id="{36E3F70A-ABB5-4F0D-93E4-663950413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latin typeface="Santral" pitchFamily="50" charset="0"/>
            </a:endParaRPr>
          </a:p>
        </p:txBody>
      </p:sp>
      <p:sp>
        <p:nvSpPr>
          <p:cNvPr id="5" name="Platshållare för bildnummer 4">
            <a:extLst>
              <a:ext uri="{FF2B5EF4-FFF2-40B4-BE49-F238E27FC236}">
                <a16:creationId xmlns:a16="http://schemas.microsoft.com/office/drawing/2014/main" id="{9D33B32D-4353-4E56-9450-93693AA883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B439FA-0161-467A-BCC2-E3DD3EA7169D}" type="slidenum">
              <a:rPr lang="sv-SE" smtClean="0">
                <a:latin typeface="Santral" pitchFamily="50" charset="0"/>
              </a:rPr>
              <a:t>‹#›</a:t>
            </a:fld>
            <a:endParaRPr lang="sv-SE">
              <a:latin typeface="Santral" pitchFamily="50" charset="0"/>
            </a:endParaRPr>
          </a:p>
        </p:txBody>
      </p:sp>
    </p:spTree>
    <p:extLst>
      <p:ext uri="{BB962C8B-B14F-4D97-AF65-F5344CB8AC3E}">
        <p14:creationId xmlns:p14="http://schemas.microsoft.com/office/powerpoint/2010/main" val="260888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antral" pitchFamily="50" charset="0"/>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antral" pitchFamily="50" charset="0"/>
              </a:defRPr>
            </a:lvl1pPr>
          </a:lstStyle>
          <a:p>
            <a:fld id="{FF0F9CA4-BC86-3C49-A3CA-567608B102FF}" type="datetimeFigureOut">
              <a:rPr lang="sv-SE" smtClean="0"/>
              <a:pPr/>
              <a:t>2023-02-21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antral" pitchFamily="50" charset="0"/>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antral" pitchFamily="50" charset="0"/>
              </a:defRPr>
            </a:lvl1pPr>
          </a:lstStyle>
          <a:p>
            <a:fld id="{299C2A0E-0C44-C545-9B01-E851AA929C02}" type="slidenum">
              <a:rPr lang="sv-SE" smtClean="0"/>
              <a:pPr/>
              <a:t>‹#›</a:t>
            </a:fld>
            <a:endParaRPr lang="sv-SE"/>
          </a:p>
        </p:txBody>
      </p:sp>
    </p:spTree>
    <p:extLst>
      <p:ext uri="{BB962C8B-B14F-4D97-AF65-F5344CB8AC3E}">
        <p14:creationId xmlns:p14="http://schemas.microsoft.com/office/powerpoint/2010/main" val="19463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ntral" pitchFamily="50" charset="0"/>
        <a:ea typeface="+mn-ea"/>
        <a:cs typeface="+mn-cs"/>
      </a:defRPr>
    </a:lvl1pPr>
    <a:lvl2pPr marL="457200" algn="l" defTabSz="914400" rtl="0" eaLnBrk="1" latinLnBrk="0" hangingPunct="1">
      <a:defRPr sz="1200" kern="1200">
        <a:solidFill>
          <a:schemeClr val="tx1"/>
        </a:solidFill>
        <a:latin typeface="Santral" pitchFamily="50" charset="0"/>
        <a:ea typeface="+mn-ea"/>
        <a:cs typeface="+mn-cs"/>
      </a:defRPr>
    </a:lvl2pPr>
    <a:lvl3pPr marL="914400" algn="l" defTabSz="914400" rtl="0" eaLnBrk="1" latinLnBrk="0" hangingPunct="1">
      <a:defRPr sz="1200" kern="1200">
        <a:solidFill>
          <a:schemeClr val="tx1"/>
        </a:solidFill>
        <a:latin typeface="Santral" pitchFamily="50" charset="0"/>
        <a:ea typeface="+mn-ea"/>
        <a:cs typeface="+mn-cs"/>
      </a:defRPr>
    </a:lvl3pPr>
    <a:lvl4pPr marL="1371600" algn="l" defTabSz="914400" rtl="0" eaLnBrk="1" latinLnBrk="0" hangingPunct="1">
      <a:defRPr sz="1200" kern="1200">
        <a:solidFill>
          <a:schemeClr val="tx1"/>
        </a:solidFill>
        <a:latin typeface="Santral" pitchFamily="50" charset="0"/>
        <a:ea typeface="+mn-ea"/>
        <a:cs typeface="+mn-cs"/>
      </a:defRPr>
    </a:lvl4pPr>
    <a:lvl5pPr marL="1828800" algn="l" defTabSz="914400" rtl="0" eaLnBrk="1" latinLnBrk="0" hangingPunct="1">
      <a:defRPr sz="1200" kern="1200">
        <a:solidFill>
          <a:schemeClr val="tx1"/>
        </a:solidFill>
        <a:latin typeface="Santral"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ClNhzSnSD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t.org/press-och-opinion/rapporter/otillracklig-sta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Hej</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Mitt namn är xxx och jag arbetar som xxx på Fackförbundet ST.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Idag ska vi prata om vår senaste rapport som heter otillräcklig stat som handlar om produktivitetsavdraget inom staten.  Vi ska prata om hur myndigheternas uppdrag och förutsättningar inte går ihop idag. Vi ska prata om varför det har blivit så och vilka konsekvenser det har. Sedan har ST självklart även förslag på lösningar och hur vi kan komma till bukt med problemet.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Vi har hittills tagit fram två rapporter som rör produktivitetsavdraget och den första heter Urholkad Stat och den släppte vi våren 2022.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Vi var sedan inte klara med frågan utan ville undersöka den ytterligare och då kom även den här rapporten till som vi ska prata om idag ”Otillräcklig stat när myndigheternas uppdrag och förutsättningar inte går ihop”. Den släpptes mars 2023 och den bygger dels på en medlemsundersökning med 16 000 svar från våra medlemmar – kanske har någon av er svarat på den enkäten? </a:t>
            </a:r>
          </a:p>
          <a:p>
            <a:endParaRPr lang="sv-SE" noProof="0">
              <a:latin typeface="Calibri"/>
              <a:cs typeface="Calibri"/>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2A0E-0C44-C545-9B01-E851AA929C0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69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a:effectLst/>
                <a:latin typeface="Calibri" panose="020F0502020204030204" pitchFamily="34" charset="0"/>
                <a:ea typeface="Calibri" panose="020F0502020204030204" pitchFamily="34" charset="0"/>
                <a:cs typeface="Arial" panose="020B0604020202020204" pitchFamily="34" charset="0"/>
              </a:rPr>
              <a:t>Okej, men vad tycker vi behöver göras då? Vi har några förslag!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b="1">
                <a:effectLst/>
                <a:latin typeface="Calibri" panose="020F0502020204030204" pitchFamily="34" charset="0"/>
                <a:ea typeface="Calibri" panose="020F0502020204030204" pitchFamily="34" charset="0"/>
                <a:cs typeface="Arial" panose="020B0604020202020204" pitchFamily="34" charset="0"/>
              </a:rPr>
              <a:t>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b="1">
                <a:effectLst/>
                <a:latin typeface="Calibri" panose="020F0502020204030204" pitchFamily="34" charset="0"/>
                <a:ea typeface="Calibri" panose="020F0502020204030204" pitchFamily="34" charset="0"/>
                <a:cs typeface="Arial" panose="020B0604020202020204" pitchFamily="34" charset="0"/>
              </a:rPr>
              <a:t>Bild 10. </a:t>
            </a:r>
          </a:p>
          <a:p>
            <a:pPr>
              <a:lnSpc>
                <a:spcPct val="107000"/>
              </a:lnSpc>
              <a:spcAft>
                <a:spcPts val="800"/>
              </a:spcAft>
            </a:pPr>
            <a:endParaRPr lang="sv-SE" sz="1800" b="1">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r>
              <a:rPr lang="sv-SE" sz="1800" b="1">
                <a:effectLst/>
                <a:latin typeface="Calibri" panose="020F0502020204030204" pitchFamily="34" charset="0"/>
                <a:ea typeface="Calibri" panose="020F0502020204030204" pitchFamily="34" charset="0"/>
                <a:cs typeface="Arial" panose="020B0604020202020204" pitchFamily="34" charset="0"/>
              </a:rPr>
              <a:t>Skrota de generella besparingarna i staten.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är inte rimligt att arbetsbelastningen i staten ökar år efter år. Vi vill att regeringen tillsätter en statlig utredning med syfte att ta fram en ny pris- och löneomräkningsmodell med ett slopat produktivitetsavdrag. Det har även gått över 14 år  sedan det senast genomfördes en förvaltningspolitisk utredning.  (klicka)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r>
              <a:rPr lang="sv-SE" sz="1800" b="1">
                <a:effectLst/>
                <a:latin typeface="Calibri" panose="020F0502020204030204" pitchFamily="34" charset="0"/>
                <a:ea typeface="Calibri" panose="020F0502020204030204" pitchFamily="34" charset="0"/>
                <a:cs typeface="Arial" panose="020B0604020202020204" pitchFamily="34" charset="0"/>
              </a:rPr>
              <a:t>Resurssätt efter krav och uppdrag.</a:t>
            </a:r>
            <a:r>
              <a:rPr lang="sv-SE"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 synnerhet servicemyndigheter och rättsvårdande myndigheter har haft för lite resurser för länge. För hög arbetsbelastning leder till stress hos medarbetarna och sämre service till allmänheten.  (klicka)</a:t>
            </a:r>
          </a:p>
          <a:p>
            <a:pPr marL="342900" lvl="0" indent="-342900">
              <a:lnSpc>
                <a:spcPct val="107000"/>
              </a:lnSpc>
              <a:spcAft>
                <a:spcPts val="800"/>
              </a:spcAft>
              <a:buFont typeface="Arial" panose="020B0604020202020204" pitchFamily="34" charset="0"/>
              <a:buChar char="•"/>
              <a:tabLst>
                <a:tab pos="457200" algn="l"/>
              </a:tabLst>
            </a:pPr>
            <a:r>
              <a:rPr lang="sv-SE" sz="1800" b="1">
                <a:effectLst/>
                <a:latin typeface="Calibri" panose="020F0502020204030204" pitchFamily="34" charset="0"/>
                <a:ea typeface="Calibri" panose="020F0502020204030204" pitchFamily="34" charset="0"/>
                <a:cs typeface="Times New Roman" panose="02020603050405020304" pitchFamily="18" charset="0"/>
              </a:rPr>
              <a:t>Inrätta Myndigheten för god förvaltning.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En myndighet med övergripande ansvar för förvaltningspolitiska frågor behövs. Den ska verka för och granska att den demokratiska styrningen av statsförvaltningen fungerar i enlighet med författning. Den ska även ansvara för den långsiktiga utvecklingen av statsförvaltningen.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10</a:t>
            </a:fld>
            <a:endParaRPr lang="sv-SE"/>
          </a:p>
        </p:txBody>
      </p:sp>
    </p:spTree>
    <p:extLst>
      <p:ext uri="{BB962C8B-B14F-4D97-AF65-F5344CB8AC3E}">
        <p14:creationId xmlns:p14="http://schemas.microsoft.com/office/powerpoint/2010/main" val="335966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kan du göra? </a:t>
            </a:r>
          </a:p>
          <a:p>
            <a:endParaRPr lang="sv-SE"/>
          </a:p>
          <a:p>
            <a:r>
              <a:rPr lang="sv-SE"/>
              <a:t>Vi behöver sprida ordet. För att skapa förändring kring den här frågan behöver vi sprida kännedom. Många vet inte om att det här finns och hur det påverkar vår statsförvaltning. </a:t>
            </a:r>
          </a:p>
          <a:p>
            <a:endParaRPr lang="sv-SE"/>
          </a:p>
          <a:p>
            <a:r>
              <a:rPr lang="sv-SE"/>
              <a:t>Sätt upp affischerna (ni ser exempel på den ena affischen.) </a:t>
            </a:r>
          </a:p>
          <a:p>
            <a:endParaRPr lang="sv-SE"/>
          </a:p>
          <a:p>
            <a:r>
              <a:rPr lang="sv-SE"/>
              <a:t>Sprid den här </a:t>
            </a:r>
            <a:r>
              <a:rPr lang="sv-SE" err="1"/>
              <a:t>youtube</a:t>
            </a:r>
            <a:r>
              <a:rPr lang="sv-SE"/>
              <a:t> videon </a:t>
            </a:r>
            <a:r>
              <a:rPr lang="sv-SE">
                <a:hlinkClick r:id="rId3"/>
              </a:rPr>
              <a:t>Det får vara slutsparat på staten nu! – YouTube</a:t>
            </a:r>
            <a:endParaRPr lang="sv-SE"/>
          </a:p>
          <a:p>
            <a:endParaRPr lang="sv-SE"/>
          </a:p>
          <a:p>
            <a:r>
              <a:rPr lang="sv-SE"/>
              <a:t>Dela från Fackförbundet STs sociala medier om ämnet</a:t>
            </a:r>
          </a:p>
          <a:p>
            <a:endParaRPr lang="sv-SE"/>
          </a:p>
          <a:p>
            <a:r>
              <a:rPr lang="sv-SE"/>
              <a:t>Dela rapporten </a:t>
            </a:r>
            <a:r>
              <a:rPr lang="sv-SE">
                <a:hlinkClick r:id="rId4"/>
              </a:rPr>
              <a:t>Otillräcklig stat - när myndigheternas uppdrag och förutsättningar inte går ihop | ST</a:t>
            </a:r>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11</a:t>
            </a:fld>
            <a:endParaRPr lang="sv-SE"/>
          </a:p>
        </p:txBody>
      </p:sp>
    </p:spTree>
    <p:extLst>
      <p:ext uri="{BB962C8B-B14F-4D97-AF65-F5344CB8AC3E}">
        <p14:creationId xmlns:p14="http://schemas.microsoft.com/office/powerpoint/2010/main" val="311916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12</a:t>
            </a:fld>
            <a:endParaRPr lang="sv-SE"/>
          </a:p>
        </p:txBody>
      </p:sp>
    </p:spTree>
    <p:extLst>
      <p:ext uri="{BB962C8B-B14F-4D97-AF65-F5344CB8AC3E}">
        <p14:creationId xmlns:p14="http://schemas.microsoft.com/office/powerpoint/2010/main" val="1714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Utvärderingen </a:t>
            </a:r>
          </a:p>
          <a:p>
            <a:endParaRPr lang="sv-SE"/>
          </a:p>
          <a:p>
            <a:r>
              <a:rPr lang="sv-SE"/>
              <a:t>https://forms.office.com/Pages/ResponsePage.aspx?id=BWlFeuKhJ0iFpWXxW3tqNcOz0OIbbFNCtWGPoFZIDZZUREk5TjVMRFZXRU5RMVpTMkY4RkU4SVEyMC4u</a:t>
            </a:r>
          </a:p>
        </p:txBody>
      </p:sp>
      <p:sp>
        <p:nvSpPr>
          <p:cNvPr id="4" name="Platshållare för bildnummer 3"/>
          <p:cNvSpPr>
            <a:spLocks noGrp="1"/>
          </p:cNvSpPr>
          <p:nvPr>
            <p:ph type="sldNum" sz="quarter" idx="5"/>
          </p:nvPr>
        </p:nvSpPr>
        <p:spPr/>
        <p:txBody>
          <a:bodyPr/>
          <a:lstStyle/>
          <a:p>
            <a:fld id="{299C2A0E-0C44-C545-9B01-E851AA929C02}" type="slidenum">
              <a:rPr lang="sv-SE" smtClean="0"/>
              <a:pPr/>
              <a:t>13</a:t>
            </a:fld>
            <a:endParaRPr lang="sv-SE"/>
          </a:p>
        </p:txBody>
      </p:sp>
    </p:spTree>
    <p:extLst>
      <p:ext uri="{BB962C8B-B14F-4D97-AF65-F5344CB8AC3E}">
        <p14:creationId xmlns:p14="http://schemas.microsoft.com/office/powerpoint/2010/main" val="343788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Material till medlemsaktivteter finns på vår hemsidan bland ”mina sidor”. Där kan ni få material till att sprida ordet om produktivitetsavdraget och därmed öka kännedomen om vad som ligger bakom effektiviseringshetsen. </a:t>
            </a:r>
          </a:p>
          <a:p>
            <a:r>
              <a:rPr lang="sv-SE"/>
              <a:t>Det finns presentation som den här med talamanus, quiz som ni kan göra digitalt med kollegor eller varför inte på en fest. </a:t>
            </a:r>
          </a:p>
          <a:p>
            <a:endParaRPr lang="sv-SE"/>
          </a:p>
          <a:p>
            <a:r>
              <a:rPr lang="sv-SE"/>
              <a:t>Vill ni ha fika till er </a:t>
            </a:r>
            <a:r>
              <a:rPr lang="sv-SE" err="1"/>
              <a:t>medlemsaktvitet</a:t>
            </a:r>
            <a:r>
              <a:rPr lang="sv-SE"/>
              <a:t> – då behöver ni boka det genom ST-butiken. </a:t>
            </a:r>
          </a:p>
        </p:txBody>
      </p:sp>
      <p:sp>
        <p:nvSpPr>
          <p:cNvPr id="4" name="Platshållare för bildnummer 3"/>
          <p:cNvSpPr>
            <a:spLocks noGrp="1"/>
          </p:cNvSpPr>
          <p:nvPr>
            <p:ph type="sldNum" sz="quarter" idx="5"/>
          </p:nvPr>
        </p:nvSpPr>
        <p:spPr/>
        <p:txBody>
          <a:bodyPr/>
          <a:lstStyle/>
          <a:p>
            <a:fld id="{299C2A0E-0C44-C545-9B01-E851AA929C02}" type="slidenum">
              <a:rPr lang="sv-SE" smtClean="0"/>
              <a:pPr/>
              <a:t>14</a:t>
            </a:fld>
            <a:endParaRPr lang="sv-SE"/>
          </a:p>
        </p:txBody>
      </p:sp>
    </p:spTree>
    <p:extLst>
      <p:ext uri="{BB962C8B-B14F-4D97-AF65-F5344CB8AC3E}">
        <p14:creationId xmlns:p14="http://schemas.microsoft.com/office/powerpoint/2010/main" val="185071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Bli medlem nu – och var med och påverka framtidens arbetsliv. Värva en kollega samtidigt!</a:t>
            </a:r>
          </a:p>
          <a:p>
            <a:endParaRPr lang="sv-SE"/>
          </a:p>
          <a:p>
            <a:r>
              <a:rPr lang="sv-SE"/>
              <a:t>St.org/bli-medlem</a:t>
            </a:r>
          </a:p>
          <a:p>
            <a:endParaRPr lang="sv-SE"/>
          </a:p>
          <a:p>
            <a:r>
              <a:rPr lang="sv-SE"/>
              <a:t>Nyanställd? Om du varit studentmedlem i Fackförbundet ST och tog examen för mindre än 5 år sedan så kan du bli yrkesverksam medlem i Fackförbundet ST för endast 100 kronor första året.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9405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16</a:t>
            </a:fld>
            <a:endParaRPr lang="sv-SE"/>
          </a:p>
        </p:txBody>
      </p:sp>
    </p:spTree>
    <p:extLst>
      <p:ext uri="{BB962C8B-B14F-4D97-AF65-F5344CB8AC3E}">
        <p14:creationId xmlns:p14="http://schemas.microsoft.com/office/powerpoint/2010/main" val="218180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För att förstå produktivitetsavdraget och vad som har hänt behöver vi blicka tillbaka till början på 90-talet.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Som ni alla kanske vet var det ekonomisk kris i början av 90 talet ”den så kallade 90-talskrisen” och då började man försöka hitta sätt att spara pengar på. Man beskrev staten som en  ”röra” och ineffektiv och att det fanns utrymme för förbättringar.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Då infördes en nyliberal idé om hur man ska styra en verksamheten som kallas New public management (NPM)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New Public management är om man ska beskriva det kort att offentliga organisationer ska göras mer lik privata. Tanken är att det finns begränsade tillgångar och dessa ska användas så effektivt som möjligt.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 reformer som genomförts i svensk statsförvaltning enligt denna tradition brukar i förvaltningsforskningen delas upp i två kategorier: </a:t>
            </a:r>
            <a:r>
              <a:rPr lang="sv-SE" sz="1800" err="1">
                <a:effectLst/>
                <a:latin typeface="Calibri" panose="020F0502020204030204" pitchFamily="34" charset="0"/>
                <a:ea typeface="Calibri" panose="020F0502020204030204" pitchFamily="34" charset="0"/>
                <a:cs typeface="Arial" panose="020B0604020202020204" pitchFamily="34" charset="0"/>
              </a:rPr>
              <a:t>marknadisering</a:t>
            </a:r>
            <a:r>
              <a:rPr lang="sv-SE" sz="1800">
                <a:effectLst/>
                <a:latin typeface="Calibri" panose="020F0502020204030204" pitchFamily="34" charset="0"/>
                <a:ea typeface="Calibri" panose="020F0502020204030204" pitchFamily="34" charset="0"/>
                <a:cs typeface="Arial" panose="020B0604020202020204" pitchFamily="34" charset="0"/>
              </a:rPr>
              <a:t> och </a:t>
            </a:r>
            <a:r>
              <a:rPr lang="sv-SE" sz="1800" err="1">
                <a:effectLst/>
                <a:latin typeface="Calibri" panose="020F0502020204030204" pitchFamily="34" charset="0"/>
                <a:ea typeface="Calibri" panose="020F0502020204030204" pitchFamily="34" charset="0"/>
                <a:cs typeface="Arial" panose="020B0604020202020204" pitchFamily="34" charset="0"/>
              </a:rPr>
              <a:t>managementisering</a:t>
            </a:r>
            <a:r>
              <a:rPr lang="sv-SE" sz="180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Marknadisering handlar om att statens uppdrag ska renodlas till det som anses utgöra kärnverksamheter.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kan göras genom privatiseringar, men också via outsourcing.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Managementisering (eller företagisering) har förändrat hur statliga verksamheter styrs, med inspiration och metoder från näringslivet. Den övergripande ambitionen med reformerna har varit att uppnå högre kostnadseffektivitet. Styrningen har anpassats för att uppfylla organisationernas mål på det ”smartaste och billigaste sättet”.</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Man strävar även efter att all verksamhet ska kunna mätas och kvantifieras. Det ska kunna kontrolleras på distans och effektiviseras av någon som inte är insatt i just den verksamheten.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Många myndigheter kan känna igen det i exempelvis när man säger att man behöver ”plocka pinnar”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Hur många ärenden ska en handläggare kunna hantera på en dag? Vecka? Månad? Allt ska nu räknas ut. </a:t>
            </a:r>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2</a:t>
            </a:fld>
            <a:endParaRPr lang="sv-SE"/>
          </a:p>
        </p:txBody>
      </p:sp>
    </p:spTree>
    <p:extLst>
      <p:ext uri="{BB962C8B-B14F-4D97-AF65-F5344CB8AC3E}">
        <p14:creationId xmlns:p14="http://schemas.microsoft.com/office/powerpoint/2010/main" val="70195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En av reformerna New public management har lett till är det som vi pratar om idag alltså  produktivitetsavdraget. </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Produktivitetsavdraget handlar om att varje år får myndigheter ett anslag från statsbudgeten. Man tar sedan det anslaget och skär bort 1-2% från den. Varje år ska man alltså effektivisera sin organisation ytterligare 1-2 %.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1-2 % låter kanske inte så mycket men tänk er att det har hänt varje år sedan början på 90-talet. I över 30 år nu.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Enligt vår rapport ”Urholkad stat” handlar det om att staten har sparat in på ungefär 62 miljarder kronor.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här är för att följa samma ideal som företag har och det är alltså ”så effektivt och billigt som möjligt”.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Vad har det här lett till då?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Lönerna – Lönerna har inte påverkats avsevärt av detta utan de räknas i takt med resten av samhället.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har lett till att staten har sparat mycket pengar och det mesta är på personalen.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är färre som jobbar inom staten och att det är färre som ska göra jobbet. Genom att arbeta smartare och mer effektivt. Frågan är bara hur effektivt och smartare man kan jobba?  När är det </a:t>
            </a:r>
            <a:r>
              <a:rPr lang="sv-SE" sz="1800" err="1">
                <a:effectLst/>
                <a:latin typeface="Calibri" panose="020F0502020204030204" pitchFamily="34" charset="0"/>
                <a:ea typeface="Calibri" panose="020F0502020204030204" pitchFamily="34" charset="0"/>
                <a:cs typeface="Arial" panose="020B0604020202020204" pitchFamily="34" charset="0"/>
              </a:rPr>
              <a:t>sluteffektiviserat</a:t>
            </a:r>
            <a:r>
              <a:rPr lang="sv-SE" sz="1800">
                <a:effectLst/>
                <a:latin typeface="Calibri" panose="020F0502020204030204" pitchFamily="34" charset="0"/>
                <a:ea typeface="Calibri" panose="020F0502020204030204" pitchFamily="34" charset="0"/>
                <a:cs typeface="Arial" panose="020B0604020202020204" pitchFamily="34" charset="0"/>
              </a:rPr>
              <a:t>? </a:t>
            </a:r>
          </a:p>
          <a:p>
            <a:endParaRPr lang="sv-SE"/>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3</a:t>
            </a:fld>
            <a:endParaRPr lang="sv-SE"/>
          </a:p>
        </p:txBody>
      </p:sp>
    </p:spTree>
    <p:extLst>
      <p:ext uri="{BB962C8B-B14F-4D97-AF65-F5344CB8AC3E}">
        <p14:creationId xmlns:p14="http://schemas.microsoft.com/office/powerpoint/2010/main" val="158254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a:latin typeface="Calibri"/>
              <a:cs typeface="Calibri"/>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4</a:t>
            </a:fld>
            <a:endParaRPr lang="sv-SE"/>
          </a:p>
        </p:txBody>
      </p:sp>
    </p:spTree>
    <p:extLst>
      <p:ext uri="{BB962C8B-B14F-4D97-AF65-F5344CB8AC3E}">
        <p14:creationId xmlns:p14="http://schemas.microsoft.com/office/powerpoint/2010/main" val="51401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Times New Roman" panose="02020603050405020304" pitchFamily="18" charset="0"/>
              <a:buChar char="-"/>
              <a:tabLst>
                <a:tab pos="457200" algn="l"/>
              </a:tabLst>
            </a:pPr>
            <a:r>
              <a:rPr lang="sv-SE" sz="1800">
                <a:effectLst/>
                <a:latin typeface="Calibri" panose="020F0502020204030204" pitchFamily="34" charset="0"/>
                <a:ea typeface="Calibri" panose="020F0502020204030204" pitchFamily="34" charset="0"/>
                <a:cs typeface="Arial" panose="020B0604020202020204" pitchFamily="34" charset="0"/>
              </a:rPr>
              <a:t>Vi frågade våra medlemmar genom en enkätundersökning och den visade att 4 av 10 uppger att de inte hinner utföra sitt uppdrag ordentligt och tvingas prioritera bort viktiga arbetsuppgifter en gång i veckan eller oftare.</a:t>
            </a:r>
          </a:p>
          <a:p>
            <a:pPr marL="342900" lvl="0" indent="-342900">
              <a:lnSpc>
                <a:spcPct val="107000"/>
              </a:lnSpc>
              <a:spcAft>
                <a:spcPts val="800"/>
              </a:spcAft>
              <a:buFont typeface="Times New Roman" panose="02020603050405020304" pitchFamily="18" charset="0"/>
              <a:buChar char="-"/>
              <a:tabLst>
                <a:tab pos="457200" algn="l"/>
              </a:tabLst>
            </a:pPr>
            <a:r>
              <a:rPr lang="sv-SE" sz="1800">
                <a:effectLst/>
                <a:latin typeface="Calibri" panose="020F0502020204030204" pitchFamily="34" charset="0"/>
                <a:ea typeface="Calibri" panose="020F0502020204030204" pitchFamily="34" charset="0"/>
                <a:cs typeface="Arial" panose="020B0604020202020204" pitchFamily="34" charset="0"/>
              </a:rPr>
              <a:t>Inte ens 1/10 uppger att de aldrig behöver prioritera bort viktiga arbetsuppgifter.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här något vi har sett även när vi har gjort våra arbetsmiljöundersökningar men då också sett en särskild grupp som har det extra tufft och det är de med mycket medborgarkontakt. Exempelvis de som sitter i kundtjänst eller på något annat sätt har kontakt med medborgare. Det är stressigt att inte få förutsättningarna att få göra ett bra jobb.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Men det kanske inte är så chockerande? Att om det är färre som ska göra jobbet så leder till en ökad stress och arbetsmiljöproblem. Det är självklart ett stort problem men det är tyvärr inte den enda konsekvensen med produktivitetsavdraget. </a:t>
            </a:r>
          </a:p>
          <a:p>
            <a:endParaRPr lang="sv-SE">
              <a:latin typeface="Santral"/>
              <a:ea typeface="Calibri"/>
              <a:cs typeface="Calibri"/>
            </a:endParaRPr>
          </a:p>
          <a:p>
            <a:endParaRPr lang="sv-SE">
              <a:latin typeface="Santral"/>
              <a:ea typeface="Calibri"/>
              <a:cs typeface="Calibri"/>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5</a:t>
            </a:fld>
            <a:endParaRPr lang="sv-SE"/>
          </a:p>
        </p:txBody>
      </p:sp>
    </p:spTree>
    <p:extLst>
      <p:ext uri="{BB962C8B-B14F-4D97-AF65-F5344CB8AC3E}">
        <p14:creationId xmlns:p14="http://schemas.microsoft.com/office/powerpoint/2010/main" val="391208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b="1">
                <a:effectLst/>
                <a:latin typeface="Calibri" panose="020F0502020204030204" pitchFamily="34" charset="0"/>
                <a:ea typeface="Calibri" panose="020F0502020204030204" pitchFamily="34" charset="0"/>
                <a:cs typeface="Arial" panose="020B0604020202020204" pitchFamily="34" charset="0"/>
              </a:rPr>
              <a:t>Vi undrar också hur påverkar det medborgarna eller kunderna som de allt oftare ska kallas? (ännu ett exempel på </a:t>
            </a:r>
            <a:r>
              <a:rPr lang="sv-SE" sz="1800" b="1" err="1">
                <a:effectLst/>
                <a:latin typeface="Calibri" panose="020F0502020204030204" pitchFamily="34" charset="0"/>
                <a:ea typeface="Calibri" panose="020F0502020204030204" pitchFamily="34" charset="0"/>
                <a:cs typeface="Arial" panose="020B0604020202020204" pitchFamily="34" charset="0"/>
              </a:rPr>
              <a:t>företagiseringen</a:t>
            </a:r>
            <a:r>
              <a:rPr lang="sv-SE" sz="1800" b="1">
                <a:effectLst/>
                <a:latin typeface="Calibri" panose="020F0502020204030204" pitchFamily="34" charset="0"/>
                <a:ea typeface="Calibri" panose="020F0502020204030204" pitchFamily="34" charset="0"/>
                <a:cs typeface="Arial" panose="020B0604020202020204" pitchFamily="34" charset="0"/>
              </a:rPr>
              <a:t>) De som staten är till för. </a:t>
            </a:r>
            <a:endParaRPr lang="sv-SE"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6</a:t>
            </a:fld>
            <a:endParaRPr lang="sv-SE"/>
          </a:p>
        </p:txBody>
      </p:sp>
    </p:spTree>
    <p:extLst>
      <p:ext uri="{BB962C8B-B14F-4D97-AF65-F5344CB8AC3E}">
        <p14:creationId xmlns:p14="http://schemas.microsoft.com/office/powerpoint/2010/main" val="148437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Vi menar att det inte endast är ett arbetsmiljöproblem för de statsanställda utan att det också blir ett problem för demokratin.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Citat på bilden är ett vittnesmål från en ST-medlem när vi bad medlemmarna besvara frågan ”vad hinner du inte med”? genom att skriva fritextsvar på vår hemsida för att illustrera hur läget är för de statliga anställda.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Som Citatet här försöker förklara så riskerar rättssäkerheten att urholkas när tjänstemän tvingas ta genvägar. När man inte får tid till att göra saker rätt och riktigt så riskerar det i långa loppet att urholka förtroendet för statlig verksamhet.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Att vissa saker tvingas prioriteras bort leder ju också till att medborgarna får ut mindre av statlig verksamhet. Det är därför särskilt oroväckande att just anställda på myndigheter med mycket medborgarkontakter har sämst förutsättningar att utföra sitt uppdrag.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Rapporten har fokuserat på fyra områden för att försöka exemplifiera några konsekvenser. </a:t>
            </a:r>
          </a:p>
          <a:p>
            <a:r>
              <a:rPr lang="sv-SE">
                <a:latin typeface="Santral"/>
              </a:rPr>
              <a:t>. </a:t>
            </a:r>
          </a:p>
          <a:p>
            <a:endParaRPr lang="sv-SE">
              <a:latin typeface="Santral"/>
            </a:endParaRPr>
          </a:p>
          <a:p>
            <a:endParaRPr lang="sv-SE">
              <a:latin typeface="Santral"/>
            </a:endParaRPr>
          </a:p>
          <a:p>
            <a:endParaRPr lang="sv-SE"/>
          </a:p>
        </p:txBody>
      </p:sp>
      <p:sp>
        <p:nvSpPr>
          <p:cNvPr id="4" name="Slide Number Placeholder 3"/>
          <p:cNvSpPr>
            <a:spLocks noGrp="1"/>
          </p:cNvSpPr>
          <p:nvPr>
            <p:ph type="sldNum" sz="quarter" idx="5"/>
          </p:nvPr>
        </p:nvSpPr>
        <p:spPr/>
        <p:txBody>
          <a:bodyPr/>
          <a:lstStyle/>
          <a:p>
            <a:fld id="{299C2A0E-0C44-C545-9B01-E851AA929C02}" type="slidenum">
              <a:rPr lang="sv-SE" smtClean="0"/>
              <a:pPr/>
              <a:t>7</a:t>
            </a:fld>
            <a:endParaRPr lang="sv-SE"/>
          </a:p>
        </p:txBody>
      </p:sp>
    </p:spTree>
    <p:extLst>
      <p:ext uri="{BB962C8B-B14F-4D97-AF65-F5344CB8AC3E}">
        <p14:creationId xmlns:p14="http://schemas.microsoft.com/office/powerpoint/2010/main" val="191924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4 exempel på konsekvenser</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"långsam stat"</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Handläggningstiderna har ökat och det kan vi se särskilt inom  domstolsväsendet där handläggningstider blir oacceptabelt långa och verksamheterna inte når målen. </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a:t>
            </a:r>
            <a:r>
              <a:rPr lang="sv-SE" sz="1800" err="1">
                <a:effectLst/>
                <a:latin typeface="Calibri" panose="020F0502020204030204" pitchFamily="34" charset="0"/>
                <a:ea typeface="Calibri" panose="020F0502020204030204" pitchFamily="34" charset="0"/>
                <a:cs typeface="Times New Roman" panose="02020603050405020304" pitchFamily="18" charset="0"/>
              </a:rPr>
              <a:t>okvalitativ</a:t>
            </a:r>
            <a:r>
              <a:rPr lang="sv-SE" sz="1800">
                <a:effectLst/>
                <a:latin typeface="Calibri" panose="020F0502020204030204" pitchFamily="34" charset="0"/>
                <a:ea typeface="Calibri" panose="020F0502020204030204" pitchFamily="34" charset="0"/>
                <a:cs typeface="Times New Roman" panose="02020603050405020304" pitchFamily="18" charset="0"/>
              </a:rPr>
              <a:t> stat"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Vi kan se det när vi tittar på universitets och högskolors förutsättningar att genomföra kvalitativ undervisning. Till Exempel kan vi titta på lärarledda undervisningstimmar. Snittet i Sverige ligger på 11 timmar per vecka, medan det europeiska snittet ligger på 17 timmar i veckan. </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a:t>
            </a:r>
            <a:r>
              <a:rPr lang="sv-SE" sz="1800" err="1">
                <a:effectLst/>
                <a:latin typeface="Calibri" panose="020F0502020204030204" pitchFamily="34" charset="0"/>
                <a:ea typeface="Calibri" panose="020F0502020204030204" pitchFamily="34" charset="0"/>
                <a:cs typeface="Times New Roman" panose="02020603050405020304" pitchFamily="18" charset="0"/>
              </a:rPr>
              <a:t>obevarad</a:t>
            </a:r>
            <a:r>
              <a:rPr lang="sv-SE" sz="1800">
                <a:effectLst/>
                <a:latin typeface="Calibri" panose="020F0502020204030204" pitchFamily="34" charset="0"/>
                <a:ea typeface="Calibri" panose="020F0502020204030204" pitchFamily="34" charset="0"/>
                <a:cs typeface="Times New Roman" panose="02020603050405020304" pitchFamily="18" charset="0"/>
              </a:rPr>
              <a:t> stat"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Vi kan även se en underfinansieringen av samlingsförvaltningen i museisektorn. Det riskerar att leda till ett "glapp" i vad som bevaras. Tänk er att museer kanske behöver sälja av en del av sina samlingar. Vad kommer att säljas av då? </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"otillgänglig stat"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myndigheter har en skyldighet att erbjuda god service och tillgänglighet. Det innebär att statliga verksamheter och dess anställda har en serviceskyldighet. De 6% av Sveriges befolkning som inte använder Internet hamnar I ett digitalt utanförskap när kontakten med myndigheter blir mer och mer digital och kontor och telefontider stängs respektive minskas ned.</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Samtliga av dessa har det gemensamt att företrädare för dem, såsom generaldirektörer, rektorer, museichefer, Riksrevisionen och Arbetsgivarverket har flaggat för att de inte får tillräckliga medel för att bedriva verksamheten för men inte fått gehör. Det är alltså inte bara vi som höjer varningsflaggan utan även arbetsgivarna.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8</a:t>
            </a:fld>
            <a:endParaRPr lang="sv-SE"/>
          </a:p>
        </p:txBody>
      </p:sp>
    </p:spTree>
    <p:extLst>
      <p:ext uri="{BB962C8B-B14F-4D97-AF65-F5344CB8AC3E}">
        <p14:creationId xmlns:p14="http://schemas.microsoft.com/office/powerpoint/2010/main" val="363261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Santral" pitchFamily="50" charset="0"/>
                <a:ea typeface="Calibri" panose="020F0502020204030204" pitchFamily="34" charset="0"/>
                <a:cs typeface="Arial" panose="020B0604020202020204" pitchFamily="34" charset="0"/>
              </a:rPr>
              <a:t>Okej, men vad tycker vi behöver göras då? Vi har några förslag!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Santral" pitchFamily="50" charset="0"/>
                <a:ea typeface="Calibri" panose="020F0502020204030204" pitchFamily="34" charset="0"/>
                <a:cs typeface="Arial" panose="020B0604020202020204" pitchFamily="34" charset="0"/>
              </a:rPr>
              <a:t>För även om vi vet att våra medlemmar är stolta över sina viktiga och samhällsbärande uppdrag trots de knappa förutsättningarna ska det inte behöva vara såhär. Förutsättningarna måste matchas med kraven. </a:t>
            </a:r>
          </a:p>
          <a:p>
            <a:pPr>
              <a:lnSpc>
                <a:spcPct val="107000"/>
              </a:lnSpc>
              <a:spcAft>
                <a:spcPts val="800"/>
              </a:spcAft>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Santral" pitchFamily="50" charset="0"/>
                <a:ea typeface="Calibri" panose="020F0502020204030204" pitchFamily="34" charset="0"/>
                <a:cs typeface="Arial" panose="020B0604020202020204" pitchFamily="34" charset="0"/>
              </a:rPr>
              <a:t>Och Staten är inte ett företag! Vi kan inte driva staten efter företagsidealen så effektivt och billigt som möjligt. Staten har andra krav och ideal som den måste leva upp till. såsom en god statsförvaltning, rättssäkerhet, lika behandling, transparens och andra demokratiska värden som måste säkerställas.</a:t>
            </a:r>
            <a:endParaRPr lang="sv-SE" sz="1800">
              <a:effectLst/>
              <a:latin typeface="Calibri" panose="020F0502020204030204" pitchFamily="34" charset="0"/>
              <a:ea typeface="Calibri" panose="020F0502020204030204" pitchFamily="34" charset="0"/>
              <a:cs typeface="Arial" panose="020B0604020202020204" pitchFamily="34" charset="0"/>
            </a:endParaRPr>
          </a:p>
          <a:p>
            <a:endParaRPr lang="sv-SE" u="none">
              <a:solidFill>
                <a:srgbClr val="FF0000"/>
              </a:solidFil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9</a:t>
            </a:fld>
            <a:endParaRPr lang="sv-SE"/>
          </a:p>
        </p:txBody>
      </p:sp>
    </p:spTree>
    <p:extLst>
      <p:ext uri="{BB962C8B-B14F-4D97-AF65-F5344CB8AC3E}">
        <p14:creationId xmlns:p14="http://schemas.microsoft.com/office/powerpoint/2010/main" val="356240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1088484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9509991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9378848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426804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207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lvl1pPr>
              <a:defRPr>
                <a:latin typeface="Santral" pitchFamily="50" charset="0"/>
              </a:defRPr>
            </a:lvl1pPr>
          </a:lstStyle>
          <a:p>
            <a:fld id="{78741E12-CC10-49C1-8024-642781931FB1}" type="datetimeFigureOut">
              <a:rPr lang="sv-SE" smtClean="0"/>
              <a:pPr/>
              <a:t>2023-02-21</a:t>
            </a:fld>
            <a:endParaRPr lang="sv-SE"/>
          </a:p>
        </p:txBody>
      </p:sp>
      <p:sp>
        <p:nvSpPr>
          <p:cNvPr id="5" name="Footer Placeholder 4"/>
          <p:cNvSpPr>
            <a:spLocks noGrp="1"/>
          </p:cNvSpPr>
          <p:nvPr>
            <p:ph type="ftr" sz="quarter" idx="11"/>
          </p:nvPr>
        </p:nvSpPr>
        <p:spPr/>
        <p:txBody>
          <a:bodyPr/>
          <a:lstStyle>
            <a:lvl1pPr>
              <a:defRPr>
                <a:latin typeface="Santral" pitchFamily="50" charset="0"/>
              </a:defRPr>
            </a:lvl1pPr>
          </a:lstStyle>
          <a:p>
            <a:endParaRPr lang="sv-SE"/>
          </a:p>
        </p:txBody>
      </p:sp>
      <p:sp>
        <p:nvSpPr>
          <p:cNvPr id="6" name="Slide Number Placeholder 5"/>
          <p:cNvSpPr>
            <a:spLocks noGrp="1"/>
          </p:cNvSpPr>
          <p:nvPr>
            <p:ph type="sldNum" sz="quarter" idx="12"/>
          </p:nvPr>
        </p:nvSpPr>
        <p:spPr/>
        <p:txBody>
          <a:bodyPr/>
          <a:lstStyle>
            <a:lvl1pPr>
              <a:defRPr>
                <a:latin typeface="Santral" pitchFamily="50" charset="0"/>
              </a:defRPr>
            </a:lvl1pPr>
          </a:lstStyle>
          <a:p>
            <a:fld id="{096EF9EC-098F-4CEF-97A4-A233AFC6125F}" type="slidenum">
              <a:rPr lang="sv-SE" smtClean="0"/>
              <a:pPr/>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128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_LJUSBLÅ">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96985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 LJUSBLÅ + Boxar">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13850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spalter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39472343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726344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5043350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9" name="Rektangel 8">
            <a:extLst>
              <a:ext uri="{FF2B5EF4-FFF2-40B4-BE49-F238E27FC236}">
                <a16:creationId xmlns:a16="http://schemas.microsoft.com/office/drawing/2014/main" id="{F9D15A21-0D9F-4C11-BBF4-310E505C3EAC}"/>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4382574"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2848040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ild (utfall)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4839148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ild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2801609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spalter + Boxar - LJUS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4114480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srubrik_LJUSROSA">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753745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LJUSROSA + Boxar">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873159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spalter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10364500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4116672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Lisat - Vit bakgrund - LJUS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6926080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ld (utfall)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28420257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ild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127091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89519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vå spalter + Boxar - LJUS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F2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928671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_LJUSLILA">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1260356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LJUSLILA + Boxar">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563267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spalter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00371076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LIL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07389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Lisat - Vit bakgrund - LJUSLI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52438174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Bild (utfall)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85262303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Bild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46542178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vå spalter + Boxar - LJUS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10609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nittsrubrik_MELLANBLÅ">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953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4343661"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6" name="Rektangel 5">
            <a:extLst>
              <a:ext uri="{FF2B5EF4-FFF2-40B4-BE49-F238E27FC236}">
                <a16:creationId xmlns:a16="http://schemas.microsoft.com/office/drawing/2014/main" id="{A08CD4DC-B937-4F48-BFB0-2CAAA8B95885}"/>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10" name="Rektangel 9">
            <a:extLst>
              <a:ext uri="{FF2B5EF4-FFF2-40B4-BE49-F238E27FC236}">
                <a16:creationId xmlns:a16="http://schemas.microsoft.com/office/drawing/2014/main" id="{B3CDA5E9-5E44-4F9D-BA99-AA1A61050B1B}"/>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4901895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MELLANBLÅ + Boxar">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531255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spalter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0108984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437385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900695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Bild (utfall)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1257170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Bild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97269448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spalter + Boxar - MELLAN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526526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64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579225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360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_MELLANROSA">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2537211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2023-02-21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3885042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741E12-CC10-49C1-8024-642781931FB1}" type="datetimeFigureOut">
              <a:rPr lang="sv-SE" smtClean="0"/>
              <a:t>2023-02-21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05165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2023-02-21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4336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2023-02-21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900100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2206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87201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269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9394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4608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489073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vsnittsrubrik_blå">
    <p:bg>
      <p:bgPr>
        <a:solidFill>
          <a:srgbClr val="C1E5FA"/>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2875" y="3838575"/>
            <a:ext cx="8331200" cy="785813"/>
          </a:xfrm>
        </p:spPr>
        <p:txBody>
          <a:bodyPr anchor="b"/>
          <a:lstStyle>
            <a:lvl1pPr>
              <a:defRPr sz="4800">
                <a:solidFill>
                  <a:srgbClr val="18185C"/>
                </a:solidFill>
              </a:defRPr>
            </a:lvl1pPr>
          </a:lstStyle>
          <a:p>
            <a:r>
              <a:rPr lang="sv-SE"/>
              <a:t>Avsnittsrubrik</a:t>
            </a:r>
          </a:p>
        </p:txBody>
      </p:sp>
    </p:spTree>
    <p:extLst>
      <p:ext uri="{BB962C8B-B14F-4D97-AF65-F5344CB8AC3E}">
        <p14:creationId xmlns:p14="http://schemas.microsoft.com/office/powerpoint/2010/main" val="950440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nktlista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6431"/>
            <a:ext cx="9265468" cy="491783"/>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4728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vå spalter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586"/>
            <a:ext cx="4784001" cy="495629"/>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359204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2342300"/>
            <a:ext cx="4784001" cy="3607649"/>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088086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bild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288"/>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bild 12">
            <a:extLst>
              <a:ext uri="{FF2B5EF4-FFF2-40B4-BE49-F238E27FC236}">
                <a16:creationId xmlns:a16="http://schemas.microsoft.com/office/drawing/2014/main" id="{6183ED1A-D972-4EBB-B9E3-03D58F5621C8}"/>
              </a:ext>
            </a:extLst>
          </p:cNvPr>
          <p:cNvSpPr>
            <a:spLocks noGrp="1"/>
          </p:cNvSpPr>
          <p:nvPr>
            <p:ph type="pic" sz="quarter" idx="14" hasCustomPrompt="1"/>
          </p:nvPr>
        </p:nvSpPr>
        <p:spPr>
          <a:xfrm>
            <a:off x="6446838" y="1792289"/>
            <a:ext cx="5087937" cy="3281418"/>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70720951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bild_blå_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46838" y="1792288"/>
            <a:ext cx="5087937" cy="3289512"/>
          </a:xfrm>
        </p:spPr>
        <p:txBody>
          <a:bodyPr/>
          <a:lstStyle/>
          <a:p>
            <a:endParaRPr lang="en-US"/>
          </a:p>
        </p:txBody>
      </p:sp>
      <p:sp>
        <p:nvSpPr>
          <p:cNvPr id="2" name="Rubrik 1"/>
          <p:cNvSpPr>
            <a:spLocks noGrp="1"/>
          </p:cNvSpPr>
          <p:nvPr>
            <p:ph type="title" hasCustomPrompt="1"/>
          </p:nvPr>
        </p:nvSpPr>
        <p:spPr>
          <a:xfrm>
            <a:off x="1408569" y="1792288"/>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349216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Avsnittsrubrik_rosa">
    <p:bg>
      <p:bgPr>
        <a:solidFill>
          <a:srgbClr val="CE086A"/>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CB2D533-01A9-4396-9BCC-3970CD1F8349}"/>
              </a:ext>
            </a:extLst>
          </p:cNvPr>
          <p:cNvSpPr/>
          <p:nvPr userDrawn="1"/>
        </p:nvSpPr>
        <p:spPr>
          <a:xfrm>
            <a:off x="0" y="0"/>
            <a:ext cx="12192000" cy="6858000"/>
          </a:xfrm>
          <a:prstGeom prst="rect">
            <a:avLst/>
          </a:prstGeom>
          <a:solidFill>
            <a:srgbClr val="E5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1412875" y="3838575"/>
            <a:ext cx="8331200" cy="785813"/>
          </a:xfrm>
        </p:spPr>
        <p:txBody>
          <a:bodyPr anchor="b"/>
          <a:lstStyle>
            <a:lvl1pPr>
              <a:defRPr sz="4800">
                <a:solidFill>
                  <a:schemeClr val="bg1"/>
                </a:solidFill>
              </a:defRPr>
            </a:lvl1pPr>
          </a:lstStyle>
          <a:p>
            <a:r>
              <a:rPr lang="sv-SE"/>
              <a:t>Avsnittsrubrik</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47584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36182468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80601279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49270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91602301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56360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53448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51968698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tif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tif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tif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tif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tiff"/><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tif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descr="ST_rgb_ny.t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56779947"/>
      </p:ext>
    </p:extLst>
  </p:cSld>
  <p:clrMap bg1="lt1" tx1="dk1" bg2="lt2" tx2="dk2" accent1="accent1" accent2="accent2" accent3="accent3" accent4="accent4" accent5="accent5" accent6="accent6" hlink="hlink" folHlink="folHlink"/>
  <p:sldLayoutIdLst>
    <p:sldLayoutId id="2147483700" r:id="rId1"/>
    <p:sldLayoutId id="2147483731" r:id="rId2"/>
    <p:sldLayoutId id="2147483705" r:id="rId3"/>
    <p:sldLayoutId id="2147483732" r:id="rId4"/>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739" r:id="rId2"/>
    <p:sldLayoutId id="2147483676" r:id="rId3"/>
    <p:sldLayoutId id="2147483740" r:id="rId4"/>
    <p:sldLayoutId id="2147483744" r:id="rId5"/>
    <p:sldLayoutId id="2147483742" r:id="rId6"/>
    <p:sldLayoutId id="2147483743" r:id="rId7"/>
    <p:sldLayoutId id="2147483675" r:id="rId8"/>
    <p:sldLayoutId id="2147483777" r:id="rId9"/>
    <p:sldLayoutId id="2147483792" r:id="rId10"/>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939141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8821708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2848624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499339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latin typeface="Santral" pitchFamily="50" charset="0"/>
              </a:defRPr>
            </a:lvl1pPr>
          </a:lstStyle>
          <a:p>
            <a:fld id="{78741E12-CC10-49C1-8024-642781931FB1}" type="datetimeFigureOut">
              <a:rPr lang="sv-SE" smtClean="0"/>
              <a:pPr/>
              <a:t>2023-02-21</a:t>
            </a:fld>
            <a:endParaRPr lang="sv-SE"/>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latin typeface="Santral" pitchFamily="50" charset="0"/>
              </a:defRPr>
            </a:lvl1pPr>
          </a:lstStyle>
          <a:p>
            <a:endParaRPr lang="sv-SE"/>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latin typeface="Santral" pitchFamily="50" charset="0"/>
              </a:defRPr>
            </a:lvl1pPr>
          </a:lstStyle>
          <a:p>
            <a:fld id="{096EF9EC-098F-4CEF-97A4-A233AFC6125F}" type="slidenum">
              <a:rPr lang="sv-SE" smtClean="0"/>
              <a:pPr/>
              <a:t>‹#›</a:t>
            </a:fld>
            <a:endParaRPr lang="sv-SE"/>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latin typeface="Santral" pitchFamily="50" charset="0"/>
              </a:endParaRPr>
            </a:p>
          </p:txBody>
        </p:sp>
        <p:pic>
          <p:nvPicPr>
            <p:cNvPr id="12" name="Bildobjekt 11"/>
            <p:cNvPicPr>
              <a:picLocks noChangeAspect="1"/>
            </p:cNvPicPr>
            <p:nvPr userDrawn="1"/>
          </p:nvPicPr>
          <p:blipFill>
            <a:blip r:embed="rId15"/>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40636961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l" defTabSz="514350" rtl="0" eaLnBrk="1" latinLnBrk="0" hangingPunct="1">
        <a:lnSpc>
          <a:spcPct val="90000"/>
        </a:lnSpc>
        <a:spcBef>
          <a:spcPct val="0"/>
        </a:spcBef>
        <a:buNone/>
        <a:defRPr sz="2475" b="1" kern="1200">
          <a:solidFill>
            <a:schemeClr val="accent1"/>
          </a:solidFill>
          <a:latin typeface="Santral" pitchFamily="50" charset="0"/>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Santral" pitchFamily="50" charset="0"/>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Santral" pitchFamily="50" charset="0"/>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79515165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52E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BE2F8-221E-42E0-BB5B-C489E71C2E9F}"/>
              </a:ext>
            </a:extLst>
          </p:cNvPr>
          <p:cNvSpPr>
            <a:spLocks noGrp="1"/>
          </p:cNvSpPr>
          <p:nvPr>
            <p:ph type="title"/>
          </p:nvPr>
        </p:nvSpPr>
        <p:spPr/>
        <p:txBody>
          <a:bodyPr/>
          <a:lstStyle/>
          <a:p>
            <a:pPr algn="ctr"/>
            <a:r>
              <a:rPr lang="sv-SE">
                <a:solidFill>
                  <a:srgbClr val="E55599"/>
                </a:solidFill>
              </a:rPr>
              <a:t>OTILLRÄCKLIG STAT</a:t>
            </a:r>
            <a:br>
              <a:rPr kumimoji="0" lang="sv-SE" sz="4800" b="1" i="0" u="none" strike="noStrike" kern="1200" cap="none" spc="0" normalizeH="0" baseline="0" noProof="0">
                <a:ln>
                  <a:noFill/>
                </a:ln>
                <a:solidFill>
                  <a:srgbClr val="E55599"/>
                </a:solidFill>
                <a:effectLst/>
                <a:uLnTx/>
                <a:uFillTx/>
                <a:ea typeface="+mj-ea"/>
                <a:cs typeface="+mj-cs"/>
              </a:rPr>
            </a:br>
            <a:r>
              <a:rPr kumimoji="0" lang="sv-SE" sz="3200" b="1" i="0" u="none" strike="noStrike" kern="1200" cap="none" spc="0" normalizeH="0" baseline="0" noProof="0">
                <a:ln>
                  <a:noFill/>
                </a:ln>
                <a:solidFill>
                  <a:srgbClr val="E55599"/>
                </a:solidFill>
                <a:effectLst/>
                <a:uLnTx/>
                <a:uFillTx/>
                <a:ea typeface="+mj-ea"/>
                <a:cs typeface="+mj-cs"/>
              </a:rPr>
              <a:t>När myndigheternas uppdrag och förutsättningar inte går ihop</a:t>
            </a:r>
            <a:endParaRPr lang="sv-SE">
              <a:solidFill>
                <a:srgbClr val="E55599"/>
              </a:solidFill>
            </a:endParaRPr>
          </a:p>
        </p:txBody>
      </p:sp>
      <p:pic>
        <p:nvPicPr>
          <p:cNvPr id="17" name="Bildobjekt 16">
            <a:extLst>
              <a:ext uri="{FF2B5EF4-FFF2-40B4-BE49-F238E27FC236}">
                <a16:creationId xmlns:a16="http://schemas.microsoft.com/office/drawing/2014/main" id="{6908647A-E935-025D-D9C8-42850110FF0E}"/>
              </a:ext>
            </a:extLst>
          </p:cNvPr>
          <p:cNvPicPr>
            <a:picLocks noChangeAspect="1"/>
          </p:cNvPicPr>
          <p:nvPr/>
        </p:nvPicPr>
        <p:blipFill>
          <a:blip r:embed="rId3"/>
          <a:stretch>
            <a:fillRect/>
          </a:stretch>
        </p:blipFill>
        <p:spPr>
          <a:xfrm>
            <a:off x="11245242" y="5908983"/>
            <a:ext cx="538849" cy="552491"/>
          </a:xfrm>
          <a:prstGeom prst="rect">
            <a:avLst/>
          </a:prstGeom>
        </p:spPr>
      </p:pic>
      <p:pic>
        <p:nvPicPr>
          <p:cNvPr id="19" name="Bildobjekt 18" descr="En bild som visar text&#10;&#10;Automatiskt genererad beskrivning">
            <a:extLst>
              <a:ext uri="{FF2B5EF4-FFF2-40B4-BE49-F238E27FC236}">
                <a16:creationId xmlns:a16="http://schemas.microsoft.com/office/drawing/2014/main" id="{D80AF5AB-57D8-A2E9-EA1A-01497B967FD1}"/>
              </a:ext>
            </a:extLst>
          </p:cNvPr>
          <p:cNvPicPr>
            <a:picLocks noChangeAspect="1"/>
          </p:cNvPicPr>
          <p:nvPr/>
        </p:nvPicPr>
        <p:blipFill>
          <a:blip r:embed="rId4"/>
          <a:stretch>
            <a:fillRect/>
          </a:stretch>
        </p:blipFill>
        <p:spPr>
          <a:xfrm>
            <a:off x="3672314" y="2301009"/>
            <a:ext cx="5556536" cy="4496031"/>
          </a:xfrm>
          <a:prstGeom prst="rect">
            <a:avLst/>
          </a:prstGeom>
        </p:spPr>
      </p:pic>
    </p:spTree>
    <p:extLst>
      <p:ext uri="{BB962C8B-B14F-4D97-AF65-F5344CB8AC3E}">
        <p14:creationId xmlns:p14="http://schemas.microsoft.com/office/powerpoint/2010/main" val="354356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Urklipp med hel fyllning">
            <a:extLst>
              <a:ext uri="{FF2B5EF4-FFF2-40B4-BE49-F238E27FC236}">
                <a16:creationId xmlns:a16="http://schemas.microsoft.com/office/drawing/2014/main" id="{29A5F7D5-40F3-3617-ADD1-E6A6CB14EE50}"/>
              </a:ext>
            </a:extLst>
          </p:cNvPr>
          <p:cNvPicPr>
            <a:picLocks noGrp="1" noChangeAspect="1"/>
          </p:cNvPicPr>
          <p:nvPr>
            <p:ph idx="15"/>
          </p:nvPr>
        </p:nvPicPr>
        <p:blipFill>
          <a:blip r:embed="rId3">
            <a:extLst>
              <a:ext uri="{96DAC541-7B7A-43D3-8B79-37D633B846F1}">
                <asvg:svgBlip xmlns:asvg="http://schemas.microsoft.com/office/drawing/2016/SVG/main" r:embed="rId4"/>
              </a:ext>
            </a:extLst>
          </a:blip>
          <a:stretch>
            <a:fillRect/>
          </a:stretch>
        </p:blipFill>
        <p:spPr>
          <a:xfrm>
            <a:off x="8083685" y="1322173"/>
            <a:ext cx="3445738" cy="3521675"/>
          </a:xfrm>
        </p:spPr>
      </p:pic>
      <p:sp>
        <p:nvSpPr>
          <p:cNvPr id="2" name="Rubrik 1">
            <a:extLst>
              <a:ext uri="{FF2B5EF4-FFF2-40B4-BE49-F238E27FC236}">
                <a16:creationId xmlns:a16="http://schemas.microsoft.com/office/drawing/2014/main" id="{C38F7029-5EB2-9F13-F23E-910D53A09BC7}"/>
              </a:ext>
            </a:extLst>
          </p:cNvPr>
          <p:cNvSpPr>
            <a:spLocks noGrp="1"/>
          </p:cNvSpPr>
          <p:nvPr>
            <p:ph type="title"/>
          </p:nvPr>
        </p:nvSpPr>
        <p:spPr>
          <a:xfrm>
            <a:off x="924129" y="1027305"/>
            <a:ext cx="5268441" cy="495629"/>
          </a:xfrm>
        </p:spPr>
        <p:txBody>
          <a:bodyPr anchor="b">
            <a:noAutofit/>
          </a:bodyPr>
          <a:lstStyle/>
          <a:p>
            <a:r>
              <a:rPr lang="sv-SE" sz="4800"/>
              <a:t>STs förslag:</a:t>
            </a:r>
          </a:p>
        </p:txBody>
      </p:sp>
      <p:sp>
        <p:nvSpPr>
          <p:cNvPr id="4" name="Platshållare för innehåll 3">
            <a:extLst>
              <a:ext uri="{FF2B5EF4-FFF2-40B4-BE49-F238E27FC236}">
                <a16:creationId xmlns:a16="http://schemas.microsoft.com/office/drawing/2014/main" id="{509F076B-1364-2E1F-2D2E-E58B1ABFB599}"/>
              </a:ext>
            </a:extLst>
          </p:cNvPr>
          <p:cNvSpPr>
            <a:spLocks noGrp="1"/>
          </p:cNvSpPr>
          <p:nvPr>
            <p:ph idx="1"/>
          </p:nvPr>
        </p:nvSpPr>
        <p:spPr>
          <a:xfrm>
            <a:off x="924129" y="1857984"/>
            <a:ext cx="5437760" cy="4014332"/>
          </a:xfrm>
        </p:spPr>
        <p:txBody>
          <a:bodyPr vert="horz" lIns="91440" tIns="45720" rIns="91440" bIns="45720" rtlCol="0" anchor="t">
            <a:normAutofit/>
          </a:bodyPr>
          <a:lstStyle/>
          <a:p>
            <a:endParaRPr lang="sv-SE"/>
          </a:p>
          <a:p>
            <a:pPr marL="457200" indent="-457200">
              <a:buFont typeface="Arial"/>
              <a:buChar char="•"/>
            </a:pPr>
            <a:r>
              <a:rPr lang="sv-SE" sz="2800">
                <a:solidFill>
                  <a:srgbClr val="18185C"/>
                </a:solidFill>
                <a:latin typeface="Santral"/>
              </a:rPr>
              <a:t>Skrota de generella besparingarna i staten </a:t>
            </a:r>
          </a:p>
          <a:p>
            <a:pPr marL="457200" indent="-457200">
              <a:buFont typeface="Arial"/>
              <a:buChar char="•"/>
            </a:pPr>
            <a:r>
              <a:rPr lang="sv-SE" sz="2800">
                <a:solidFill>
                  <a:srgbClr val="18185C"/>
                </a:solidFill>
                <a:latin typeface="Santral"/>
              </a:rPr>
              <a:t>Resurssätt efter krav och uppdrag</a:t>
            </a:r>
          </a:p>
          <a:p>
            <a:pPr marL="457200" indent="-457200">
              <a:buFont typeface="Arial"/>
              <a:buChar char="•"/>
            </a:pPr>
            <a:r>
              <a:rPr lang="sv-SE" sz="2800">
                <a:solidFill>
                  <a:srgbClr val="18185C"/>
                </a:solidFill>
                <a:latin typeface="Santral"/>
              </a:rPr>
              <a:t>Inrätta Myndigheten för god förvaltning </a:t>
            </a:r>
            <a:endParaRPr lang="sv-SE" sz="2800">
              <a:solidFill>
                <a:srgbClr val="18185C"/>
              </a:solidFill>
            </a:endParaRPr>
          </a:p>
          <a:p>
            <a:endParaRPr lang="sv-SE"/>
          </a:p>
        </p:txBody>
      </p:sp>
    </p:spTree>
    <p:extLst>
      <p:ext uri="{BB962C8B-B14F-4D97-AF65-F5344CB8AC3E}">
        <p14:creationId xmlns:p14="http://schemas.microsoft.com/office/powerpoint/2010/main" val="36861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1F40A95-D9AB-0D8D-AC4A-3B6F08791017}"/>
              </a:ext>
            </a:extLst>
          </p:cNvPr>
          <p:cNvPicPr>
            <a:picLocks noChangeAspect="1"/>
          </p:cNvPicPr>
          <p:nvPr/>
        </p:nvPicPr>
        <p:blipFill>
          <a:blip r:embed="rId3"/>
          <a:stretch>
            <a:fillRect/>
          </a:stretch>
        </p:blipFill>
        <p:spPr>
          <a:xfrm>
            <a:off x="8091813" y="1093235"/>
            <a:ext cx="3270068" cy="4671529"/>
          </a:xfrm>
          <a:prstGeom prst="rect">
            <a:avLst/>
          </a:prstGeom>
          <a:noFill/>
        </p:spPr>
      </p:pic>
      <p:sp>
        <p:nvSpPr>
          <p:cNvPr id="3" name="Rubrik 2">
            <a:extLst>
              <a:ext uri="{FF2B5EF4-FFF2-40B4-BE49-F238E27FC236}">
                <a16:creationId xmlns:a16="http://schemas.microsoft.com/office/drawing/2014/main" id="{07E0E516-5A67-E8DE-6F20-43AE9ADA21E9}"/>
              </a:ext>
            </a:extLst>
          </p:cNvPr>
          <p:cNvSpPr>
            <a:spLocks noGrp="1"/>
          </p:cNvSpPr>
          <p:nvPr>
            <p:ph type="title"/>
          </p:nvPr>
        </p:nvSpPr>
        <p:spPr>
          <a:xfrm>
            <a:off x="924129" y="1027305"/>
            <a:ext cx="5268441" cy="495629"/>
          </a:xfrm>
        </p:spPr>
        <p:txBody>
          <a:bodyPr anchor="b">
            <a:normAutofit/>
          </a:bodyPr>
          <a:lstStyle/>
          <a:p>
            <a:r>
              <a:rPr lang="sv-SE" sz="2800"/>
              <a:t>Vad kan du göra? </a:t>
            </a:r>
          </a:p>
        </p:txBody>
      </p:sp>
      <p:sp>
        <p:nvSpPr>
          <p:cNvPr id="4" name="Platshållare för innehåll 3">
            <a:extLst>
              <a:ext uri="{FF2B5EF4-FFF2-40B4-BE49-F238E27FC236}">
                <a16:creationId xmlns:a16="http://schemas.microsoft.com/office/drawing/2014/main" id="{A2119088-AF72-F6EE-C491-870B9537EF22}"/>
              </a:ext>
            </a:extLst>
          </p:cNvPr>
          <p:cNvSpPr>
            <a:spLocks noGrp="1"/>
          </p:cNvSpPr>
          <p:nvPr>
            <p:ph idx="1"/>
          </p:nvPr>
        </p:nvSpPr>
        <p:spPr>
          <a:xfrm>
            <a:off x="924129" y="1857984"/>
            <a:ext cx="5437760" cy="4014332"/>
          </a:xfrm>
        </p:spPr>
        <p:txBody>
          <a:bodyPr>
            <a:normAutofit/>
          </a:bodyPr>
          <a:lstStyle/>
          <a:p>
            <a:r>
              <a:rPr lang="sv-SE"/>
              <a:t>Sprid ordet</a:t>
            </a:r>
          </a:p>
          <a:p>
            <a:r>
              <a:rPr lang="sv-SE"/>
              <a:t>Sätt upp affischerna </a:t>
            </a:r>
          </a:p>
          <a:p>
            <a:r>
              <a:rPr lang="sv-SE"/>
              <a:t>Sprid Youtubevideon</a:t>
            </a:r>
          </a:p>
          <a:p>
            <a:r>
              <a:rPr lang="sv-SE"/>
              <a:t>Dela inlägg på sociala medier</a:t>
            </a:r>
          </a:p>
          <a:p>
            <a:r>
              <a:rPr lang="sv-SE"/>
              <a:t>Dela rapporten</a:t>
            </a:r>
          </a:p>
        </p:txBody>
      </p:sp>
    </p:spTree>
    <p:extLst>
      <p:ext uri="{BB962C8B-B14F-4D97-AF65-F5344CB8AC3E}">
        <p14:creationId xmlns:p14="http://schemas.microsoft.com/office/powerpoint/2010/main" val="374725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52A43CA-FA86-8843-D100-4BD2C471F3DF}"/>
              </a:ext>
            </a:extLst>
          </p:cNvPr>
          <p:cNvSpPr>
            <a:spLocks noGrp="1"/>
          </p:cNvSpPr>
          <p:nvPr>
            <p:ph type="title"/>
          </p:nvPr>
        </p:nvSpPr>
        <p:spPr/>
        <p:txBody>
          <a:bodyPr/>
          <a:lstStyle/>
          <a:p>
            <a:r>
              <a:rPr lang="sv-SE"/>
              <a:t>Frågor och funderingar?</a:t>
            </a:r>
          </a:p>
        </p:txBody>
      </p:sp>
    </p:spTree>
    <p:extLst>
      <p:ext uri="{BB962C8B-B14F-4D97-AF65-F5344CB8AC3E}">
        <p14:creationId xmlns:p14="http://schemas.microsoft.com/office/powerpoint/2010/main" val="366511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B83443A-7BC6-B973-C4AC-AB8E33A41046}"/>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05119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1C56FD-1C00-B78E-C9A1-1554BEF04D5E}"/>
              </a:ext>
            </a:extLst>
          </p:cNvPr>
          <p:cNvSpPr>
            <a:spLocks noGrp="1"/>
          </p:cNvSpPr>
          <p:nvPr>
            <p:ph type="title"/>
          </p:nvPr>
        </p:nvSpPr>
        <p:spPr/>
        <p:txBody>
          <a:bodyPr/>
          <a:lstStyle/>
          <a:p>
            <a:r>
              <a:rPr lang="sv-SE"/>
              <a:t>Material till medlemsaktiviteter </a:t>
            </a:r>
          </a:p>
        </p:txBody>
      </p:sp>
    </p:spTree>
    <p:extLst>
      <p:ext uri="{BB962C8B-B14F-4D97-AF65-F5344CB8AC3E}">
        <p14:creationId xmlns:p14="http://schemas.microsoft.com/office/powerpoint/2010/main" val="93562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990DA2-6D7C-4979-9060-7F4F213C5EB4}"/>
              </a:ext>
            </a:extLst>
          </p:cNvPr>
          <p:cNvSpPr>
            <a:spLocks noGrp="1"/>
          </p:cNvSpPr>
          <p:nvPr>
            <p:ph type="title"/>
          </p:nvPr>
        </p:nvSpPr>
        <p:spPr>
          <a:xfrm>
            <a:off x="1930400" y="1369384"/>
            <a:ext cx="8331200" cy="785813"/>
          </a:xfrm>
        </p:spPr>
        <p:txBody>
          <a:bodyPr/>
          <a:lstStyle/>
          <a:p>
            <a:pPr algn="ctr"/>
            <a:r>
              <a:rPr lang="sv-SE" sz="4400">
                <a:solidFill>
                  <a:srgbClr val="18185C"/>
                </a:solidFill>
                <a:latin typeface="Santral" pitchFamily="2" charset="0"/>
                <a:cs typeface="Arial"/>
              </a:rPr>
              <a:t>Inte medlem än?</a:t>
            </a:r>
            <a:endParaRPr lang="sv-SE" sz="4400">
              <a:solidFill>
                <a:srgbClr val="18185C"/>
              </a:solidFill>
              <a:latin typeface="Santral" pitchFamily="2" charset="0"/>
            </a:endParaRPr>
          </a:p>
        </p:txBody>
      </p:sp>
      <p:sp>
        <p:nvSpPr>
          <p:cNvPr id="14" name="Content Placeholder 2">
            <a:extLst>
              <a:ext uri="{FF2B5EF4-FFF2-40B4-BE49-F238E27FC236}">
                <a16:creationId xmlns:a16="http://schemas.microsoft.com/office/drawing/2014/main" id="{139094E7-388A-44CB-91A7-F7F1DF7D7ECE}"/>
              </a:ext>
            </a:extLst>
          </p:cNvPr>
          <p:cNvSpPr>
            <a:spLocks noGrp="1"/>
          </p:cNvSpPr>
          <p:nvPr>
            <p:ph sz="quarter" idx="4294967295"/>
          </p:nvPr>
        </p:nvSpPr>
        <p:spPr>
          <a:xfrm>
            <a:off x="2670676" y="2404059"/>
            <a:ext cx="6850647" cy="1752767"/>
          </a:xfrm>
        </p:spPr>
        <p:txBody>
          <a:bodyPr vert="horz" lIns="91440" tIns="45720" rIns="91440" bIns="45720" rtlCol="0" anchor="t">
            <a:noAutofit/>
          </a:bodyPr>
          <a:lstStyle/>
          <a:p>
            <a:pPr marL="0" indent="0" algn="ctr">
              <a:buNone/>
            </a:pPr>
            <a:r>
              <a:rPr lang="sv-SE" sz="2200" b="1">
                <a:solidFill>
                  <a:srgbClr val="18185C"/>
                </a:solidFill>
                <a:latin typeface="Santral" pitchFamily="2" charset="0"/>
                <a:cs typeface="Arial"/>
              </a:rPr>
              <a:t>Vill du bli medlem, har frågor om medlemskapet </a:t>
            </a:r>
          </a:p>
          <a:p>
            <a:pPr marL="0" indent="0" algn="ctr">
              <a:buNone/>
            </a:pPr>
            <a:r>
              <a:rPr lang="sv-SE" sz="2200" b="1">
                <a:solidFill>
                  <a:srgbClr val="18185C"/>
                </a:solidFill>
                <a:latin typeface="Santral" pitchFamily="2" charset="0"/>
                <a:cs typeface="Arial"/>
              </a:rPr>
              <a:t>eller om Fackförbundet ST? </a:t>
            </a:r>
            <a:endParaRPr lang="sv-SE" sz="2200" b="1">
              <a:solidFill>
                <a:srgbClr val="18185C"/>
              </a:solidFill>
              <a:latin typeface="Santral" pitchFamily="2" charset="0"/>
            </a:endParaRPr>
          </a:p>
          <a:p>
            <a:pPr marL="0" indent="0" algn="ctr">
              <a:buNone/>
            </a:pPr>
            <a:endParaRPr lang="sv-SE" sz="2200" b="1">
              <a:solidFill>
                <a:srgbClr val="18185C"/>
              </a:solidFill>
              <a:latin typeface="Santral" pitchFamily="2" charset="0"/>
              <a:cs typeface="Arial"/>
            </a:endParaRPr>
          </a:p>
          <a:p>
            <a:pPr marL="0" indent="0" algn="ctr">
              <a:buNone/>
            </a:pPr>
            <a:r>
              <a:rPr lang="sv-SE" sz="2200" b="1">
                <a:solidFill>
                  <a:srgbClr val="18185C"/>
                </a:solidFill>
                <a:latin typeface="Santral" pitchFamily="2" charset="0"/>
                <a:cs typeface="Arial"/>
              </a:rPr>
              <a:t>Prata med oss efteråt! </a:t>
            </a:r>
          </a:p>
        </p:txBody>
      </p:sp>
      <p:pic>
        <p:nvPicPr>
          <p:cNvPr id="15" name="Bild 14" descr="Hjärta">
            <a:extLst>
              <a:ext uri="{FF2B5EF4-FFF2-40B4-BE49-F238E27FC236}">
                <a16:creationId xmlns:a16="http://schemas.microsoft.com/office/drawing/2014/main" id="{36362774-D991-441E-ABD1-A24550828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8116" y="4654550"/>
            <a:ext cx="1435768" cy="1435768"/>
          </a:xfrm>
          <a:prstGeom prst="rect">
            <a:avLst/>
          </a:prstGeom>
        </p:spPr>
      </p:pic>
    </p:spTree>
    <p:extLst>
      <p:ext uri="{BB962C8B-B14F-4D97-AF65-F5344CB8AC3E}">
        <p14:creationId xmlns:p14="http://schemas.microsoft.com/office/powerpoint/2010/main" val="161558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E4782-7F22-EC18-804C-A38076C85B9C}"/>
              </a:ext>
            </a:extLst>
          </p:cNvPr>
          <p:cNvSpPr>
            <a:spLocks noGrp="1"/>
          </p:cNvSpPr>
          <p:nvPr>
            <p:ph type="title"/>
          </p:nvPr>
        </p:nvSpPr>
        <p:spPr/>
        <p:txBody>
          <a:bodyPr/>
          <a:lstStyle/>
          <a:p>
            <a:r>
              <a:rPr lang="sv-SE"/>
              <a:t>Tack för att ni har lyssnat!</a:t>
            </a:r>
          </a:p>
        </p:txBody>
      </p:sp>
    </p:spTree>
    <p:extLst>
      <p:ext uri="{BB962C8B-B14F-4D97-AF65-F5344CB8AC3E}">
        <p14:creationId xmlns:p14="http://schemas.microsoft.com/office/powerpoint/2010/main" val="418351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8F7029-5EB2-9F13-F23E-910D53A09BC7}"/>
              </a:ext>
            </a:extLst>
          </p:cNvPr>
          <p:cNvSpPr>
            <a:spLocks noGrp="1"/>
          </p:cNvSpPr>
          <p:nvPr>
            <p:ph type="title"/>
          </p:nvPr>
        </p:nvSpPr>
        <p:spPr>
          <a:xfrm>
            <a:off x="370937" y="1027305"/>
            <a:ext cx="6081622" cy="495629"/>
          </a:xfrm>
        </p:spPr>
        <p:txBody>
          <a:bodyPr anchor="b">
            <a:normAutofit fontScale="90000"/>
          </a:bodyPr>
          <a:lstStyle/>
          <a:p>
            <a:pPr algn="ctr"/>
            <a:r>
              <a:rPr lang="sv-SE" sz="4000"/>
              <a:t>Tillbakablick </a:t>
            </a:r>
            <a:endParaRPr lang="sv-SE" sz="12300"/>
          </a:p>
        </p:txBody>
      </p:sp>
      <p:sp>
        <p:nvSpPr>
          <p:cNvPr id="4" name="Platshållare för innehåll 3">
            <a:extLst>
              <a:ext uri="{FF2B5EF4-FFF2-40B4-BE49-F238E27FC236}">
                <a16:creationId xmlns:a16="http://schemas.microsoft.com/office/drawing/2014/main" id="{509F076B-1364-2E1F-2D2E-E58B1ABFB599}"/>
              </a:ext>
            </a:extLst>
          </p:cNvPr>
          <p:cNvSpPr>
            <a:spLocks noGrp="1"/>
          </p:cNvSpPr>
          <p:nvPr>
            <p:ph idx="10"/>
          </p:nvPr>
        </p:nvSpPr>
        <p:spPr/>
        <p:txBody>
          <a:bodyPr vert="horz" lIns="91440" tIns="45720" rIns="91440" bIns="45720" rtlCol="0" anchor="t">
            <a:noAutofit/>
          </a:bodyPr>
          <a:lstStyle/>
          <a:p>
            <a:pPr marL="285750" indent="-285750">
              <a:lnSpc>
                <a:spcPct val="200000"/>
              </a:lnSpc>
              <a:buFont typeface="Arial" panose="020B0604020202020204" pitchFamily="34" charset="0"/>
              <a:buChar char="•"/>
            </a:pPr>
            <a:r>
              <a:rPr lang="sv-SE" sz="2000" b="1">
                <a:latin typeface="Santral"/>
              </a:rPr>
              <a:t>90-talskrisen</a:t>
            </a:r>
            <a:endParaRPr lang="sv-SE" sz="2000" b="1"/>
          </a:p>
          <a:p>
            <a:pPr marL="285750" indent="-285750">
              <a:lnSpc>
                <a:spcPct val="200000"/>
              </a:lnSpc>
              <a:buFont typeface="Arial" panose="020B0604020202020204" pitchFamily="34" charset="0"/>
              <a:buChar char="•"/>
            </a:pPr>
            <a:r>
              <a:rPr lang="sv-SE" sz="2000" b="1">
                <a:latin typeface="Santral"/>
              </a:rPr>
              <a:t>New public management - NPM</a:t>
            </a:r>
          </a:p>
          <a:p>
            <a:pPr marL="285750" indent="-285750">
              <a:lnSpc>
                <a:spcPct val="200000"/>
              </a:lnSpc>
              <a:buFont typeface="Arial" panose="020B0604020202020204" pitchFamily="34" charset="0"/>
              <a:buChar char="•"/>
            </a:pPr>
            <a:r>
              <a:rPr lang="sv-SE" sz="2000" b="1">
                <a:latin typeface="Santral"/>
              </a:rPr>
              <a:t>Marknadisering </a:t>
            </a:r>
            <a:endParaRPr lang="sv-SE" sz="2000" b="1"/>
          </a:p>
          <a:p>
            <a:pPr marL="285750" indent="-285750">
              <a:lnSpc>
                <a:spcPct val="200000"/>
              </a:lnSpc>
              <a:buFont typeface="Arial" panose="020B0604020202020204" pitchFamily="34" charset="0"/>
              <a:buChar char="•"/>
            </a:pPr>
            <a:r>
              <a:rPr lang="sv-SE" sz="2000" b="1">
                <a:latin typeface="Santral"/>
              </a:rPr>
              <a:t>Managementisering </a:t>
            </a:r>
          </a:p>
          <a:p>
            <a:pPr marL="285750" indent="-285750">
              <a:lnSpc>
                <a:spcPct val="200000"/>
              </a:lnSpc>
              <a:buFont typeface="Arial" panose="020B0604020202020204" pitchFamily="34" charset="0"/>
              <a:buChar char="•"/>
            </a:pPr>
            <a:r>
              <a:rPr lang="sv-SE" sz="2000" b="1">
                <a:latin typeface="Santral"/>
              </a:rPr>
              <a:t>Mätbarhet</a:t>
            </a:r>
            <a:endParaRPr lang="sv-SE" sz="2000" b="1"/>
          </a:p>
          <a:p>
            <a:endParaRPr lang="sv-SE"/>
          </a:p>
          <a:p>
            <a:endParaRPr lang="sv-SE"/>
          </a:p>
        </p:txBody>
      </p:sp>
      <p:pic>
        <p:nvPicPr>
          <p:cNvPr id="5" name="Bild 4" descr="Stapeldiagram med nedåtgående trend med hel fyllning">
            <a:extLst>
              <a:ext uri="{FF2B5EF4-FFF2-40B4-BE49-F238E27FC236}">
                <a16:creationId xmlns:a16="http://schemas.microsoft.com/office/drawing/2014/main" id="{49520A2E-2249-6A6F-224F-70244296C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8974" y="1522934"/>
            <a:ext cx="3645075" cy="3645075"/>
          </a:xfrm>
          <a:prstGeom prst="rect">
            <a:avLst/>
          </a:prstGeom>
        </p:spPr>
      </p:pic>
    </p:spTree>
    <p:extLst>
      <p:ext uri="{BB962C8B-B14F-4D97-AF65-F5344CB8AC3E}">
        <p14:creationId xmlns:p14="http://schemas.microsoft.com/office/powerpoint/2010/main" val="22089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712F4-F68C-4E65-AB39-EC64280C8FDE}"/>
              </a:ext>
            </a:extLst>
          </p:cNvPr>
          <p:cNvSpPr>
            <a:spLocks noGrp="1"/>
          </p:cNvSpPr>
          <p:nvPr>
            <p:ph type="title"/>
          </p:nvPr>
        </p:nvSpPr>
        <p:spPr>
          <a:xfrm>
            <a:off x="924129" y="1027305"/>
            <a:ext cx="5666452" cy="495629"/>
          </a:xfrm>
        </p:spPr>
        <p:txBody>
          <a:bodyPr/>
          <a:lstStyle/>
          <a:p>
            <a:r>
              <a:rPr lang="sv-SE"/>
              <a:t>Produktivitetsavdraget</a:t>
            </a:r>
          </a:p>
        </p:txBody>
      </p:sp>
      <p:sp>
        <p:nvSpPr>
          <p:cNvPr id="4" name="Platshållare för innehåll 3">
            <a:extLst>
              <a:ext uri="{FF2B5EF4-FFF2-40B4-BE49-F238E27FC236}">
                <a16:creationId xmlns:a16="http://schemas.microsoft.com/office/drawing/2014/main" id="{26D7CE44-426D-B8AC-A1D4-B2391280978B}"/>
              </a:ext>
            </a:extLst>
          </p:cNvPr>
          <p:cNvSpPr>
            <a:spLocks noGrp="1"/>
          </p:cNvSpPr>
          <p:nvPr>
            <p:ph idx="10"/>
          </p:nvPr>
        </p:nvSpPr>
        <p:spPr/>
        <p:txBody>
          <a:bodyPr/>
          <a:lstStyle/>
          <a:p>
            <a:pPr marL="285750" indent="-285750">
              <a:buFont typeface="Arial" panose="020B0604020202020204" pitchFamily="34" charset="0"/>
              <a:buChar char="•"/>
            </a:pPr>
            <a:r>
              <a:rPr lang="sv-SE"/>
              <a:t>1-2 %</a:t>
            </a:r>
          </a:p>
          <a:p>
            <a:pPr marL="285750" indent="-285750">
              <a:buFont typeface="Arial" panose="020B0604020202020204" pitchFamily="34" charset="0"/>
              <a:buChar char="•"/>
            </a:pPr>
            <a:r>
              <a:rPr lang="sv-SE"/>
              <a:t>Över 30 år </a:t>
            </a:r>
          </a:p>
          <a:p>
            <a:pPr marL="285750" indent="-285750">
              <a:buFont typeface="Arial" panose="020B0604020202020204" pitchFamily="34" charset="0"/>
              <a:buChar char="•"/>
            </a:pPr>
            <a:r>
              <a:rPr lang="sv-SE"/>
              <a:t>62 miljarder kronor</a:t>
            </a:r>
          </a:p>
          <a:p>
            <a:pPr marL="285750" indent="-285750">
              <a:buFont typeface="Arial" panose="020B0604020202020204" pitchFamily="34" charset="0"/>
              <a:buChar char="•"/>
            </a:pPr>
            <a:r>
              <a:rPr lang="sv-SE"/>
              <a:t>Lönerna </a:t>
            </a:r>
          </a:p>
          <a:p>
            <a:pPr marL="285750" indent="-285750">
              <a:buFont typeface="Arial" panose="020B0604020202020204" pitchFamily="34" charset="0"/>
              <a:buChar char="•"/>
            </a:pPr>
            <a:r>
              <a:rPr lang="sv-SE"/>
              <a:t>Saknas personal </a:t>
            </a:r>
          </a:p>
          <a:p>
            <a:pPr marL="285750" indent="-285750">
              <a:buFont typeface="Arial" panose="020B0604020202020204" pitchFamily="34" charset="0"/>
              <a:buChar char="•"/>
            </a:pPr>
            <a:r>
              <a:rPr lang="sv-SE"/>
              <a:t>Hur effektivt kan man jobba? </a:t>
            </a:r>
          </a:p>
        </p:txBody>
      </p:sp>
      <p:graphicFrame>
        <p:nvGraphicFramePr>
          <p:cNvPr id="9" name="Platshållare för innehåll 8">
            <a:extLst>
              <a:ext uri="{FF2B5EF4-FFF2-40B4-BE49-F238E27FC236}">
                <a16:creationId xmlns:a16="http://schemas.microsoft.com/office/drawing/2014/main" id="{62800D98-3D2F-1E86-2773-8E5D8D72E6F8}"/>
              </a:ext>
            </a:extLst>
          </p:cNvPr>
          <p:cNvGraphicFramePr>
            <a:graphicFrameLocks noGrp="1"/>
          </p:cNvGraphicFramePr>
          <p:nvPr>
            <p:ph idx="1"/>
            <p:extLst>
              <p:ext uri="{D42A27DB-BD31-4B8C-83A1-F6EECF244321}">
                <p14:modId xmlns:p14="http://schemas.microsoft.com/office/powerpoint/2010/main" val="2173642062"/>
              </p:ext>
            </p:extLst>
          </p:nvPr>
        </p:nvGraphicFramePr>
        <p:xfrm>
          <a:off x="7290147" y="1252602"/>
          <a:ext cx="4901853" cy="5398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16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C17B128-071A-252A-E09A-C5143BDCC43C}"/>
              </a:ext>
            </a:extLst>
          </p:cNvPr>
          <p:cNvSpPr>
            <a:spLocks noGrp="1"/>
          </p:cNvSpPr>
          <p:nvPr>
            <p:ph type="ctrTitle"/>
          </p:nvPr>
        </p:nvSpPr>
        <p:spPr/>
        <p:txBody>
          <a:bodyPr/>
          <a:lstStyle/>
          <a:p>
            <a:r>
              <a:rPr lang="sv-SE"/>
              <a:t>Vad får produktivitetsavdraget för konsekvenser för STs medlemmar?</a:t>
            </a:r>
          </a:p>
        </p:txBody>
      </p:sp>
    </p:spTree>
    <p:extLst>
      <p:ext uri="{BB962C8B-B14F-4D97-AF65-F5344CB8AC3E}">
        <p14:creationId xmlns:p14="http://schemas.microsoft.com/office/powerpoint/2010/main" val="201543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62A08-855B-EA58-9326-FB6EDE6A041B}"/>
              </a:ext>
            </a:extLst>
          </p:cNvPr>
          <p:cNvSpPr>
            <a:spLocks noGrp="1"/>
          </p:cNvSpPr>
          <p:nvPr>
            <p:ph type="title"/>
          </p:nvPr>
        </p:nvSpPr>
        <p:spPr>
          <a:xfrm>
            <a:off x="1758608" y="4429531"/>
            <a:ext cx="8331200" cy="785813"/>
          </a:xfrm>
        </p:spPr>
        <p:txBody>
          <a:bodyPr/>
          <a:lstStyle/>
          <a:p>
            <a:r>
              <a:rPr lang="sv-SE"/>
              <a:t>4 av 10 uppger att de inte hinner utföra sitt uppdrag ordentligt och tvingas prioritera bort viktiga arbetsuppgifter en gång i veckan eller oftare</a:t>
            </a:r>
          </a:p>
        </p:txBody>
      </p:sp>
    </p:spTree>
    <p:extLst>
      <p:ext uri="{BB962C8B-B14F-4D97-AF65-F5344CB8AC3E}">
        <p14:creationId xmlns:p14="http://schemas.microsoft.com/office/powerpoint/2010/main" val="16841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CC69B-5AD1-9FFC-36B0-E71BB99C45DF}"/>
              </a:ext>
            </a:extLst>
          </p:cNvPr>
          <p:cNvSpPr>
            <a:spLocks noGrp="1"/>
          </p:cNvSpPr>
          <p:nvPr>
            <p:ph type="ctrTitle"/>
          </p:nvPr>
        </p:nvSpPr>
        <p:spPr/>
        <p:txBody>
          <a:bodyPr/>
          <a:lstStyle/>
          <a:p>
            <a:r>
              <a:rPr lang="sv-SE"/>
              <a:t>Hur påverkar det </a:t>
            </a:r>
            <a:r>
              <a:rPr lang="sv-SE" strike="sngStrike"/>
              <a:t>medborgarna</a:t>
            </a:r>
            <a:r>
              <a:rPr lang="sv-SE"/>
              <a:t> kunderna?</a:t>
            </a:r>
          </a:p>
        </p:txBody>
      </p:sp>
    </p:spTree>
    <p:extLst>
      <p:ext uri="{BB962C8B-B14F-4D97-AF65-F5344CB8AC3E}">
        <p14:creationId xmlns:p14="http://schemas.microsoft.com/office/powerpoint/2010/main" val="1237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C7CDE08F-F261-D935-F476-B5BDD267013F}"/>
              </a:ext>
            </a:extLst>
          </p:cNvPr>
          <p:cNvSpPr/>
          <p:nvPr/>
        </p:nvSpPr>
        <p:spPr>
          <a:xfrm>
            <a:off x="3111736" y="1290303"/>
            <a:ext cx="5624943" cy="36160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latin typeface="Santral"/>
                <a:cs typeface="Arial"/>
              </a:rPr>
              <a:t>Hellre fort och fel än att det blir rätt från början</a:t>
            </a:r>
            <a:endParaRPr lang="sv-SE" sz="2400">
              <a:latin typeface="Santral" pitchFamily="50" charset="0"/>
              <a:cs typeface="Arial"/>
            </a:endParaRPr>
          </a:p>
        </p:txBody>
      </p:sp>
    </p:spTree>
    <p:extLst>
      <p:ext uri="{BB962C8B-B14F-4D97-AF65-F5344CB8AC3E}">
        <p14:creationId xmlns:p14="http://schemas.microsoft.com/office/powerpoint/2010/main" val="50673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6E0864-A94A-6542-4B06-739113DA42A4}"/>
              </a:ext>
            </a:extLst>
          </p:cNvPr>
          <p:cNvSpPr>
            <a:spLocks noGrp="1"/>
          </p:cNvSpPr>
          <p:nvPr>
            <p:ph type="title"/>
          </p:nvPr>
        </p:nvSpPr>
        <p:spPr>
          <a:xfrm>
            <a:off x="924129" y="1027305"/>
            <a:ext cx="5268441" cy="495629"/>
          </a:xfrm>
        </p:spPr>
        <p:txBody>
          <a:bodyPr/>
          <a:lstStyle/>
          <a:p>
            <a:r>
              <a:rPr lang="en-US" sz="2800" err="1"/>
              <a:t>Fyra</a:t>
            </a:r>
            <a:r>
              <a:rPr lang="en-US" sz="2800"/>
              <a:t> fall </a:t>
            </a:r>
            <a:r>
              <a:rPr lang="en-US" sz="2800" err="1"/>
              <a:t>på</a:t>
            </a:r>
            <a:r>
              <a:rPr lang="en-US" sz="2800"/>
              <a:t> </a:t>
            </a:r>
            <a:r>
              <a:rPr lang="en-US" sz="2800" err="1"/>
              <a:t>konsekvenser</a:t>
            </a:r>
            <a:endParaRPr lang="en-US" sz="2800"/>
          </a:p>
        </p:txBody>
      </p:sp>
      <p:pic>
        <p:nvPicPr>
          <p:cNvPr id="9" name="Platshållare för bild 8" descr="Snurrande tallrikar med hel fyllning">
            <a:extLst>
              <a:ext uri="{FF2B5EF4-FFF2-40B4-BE49-F238E27FC236}">
                <a16:creationId xmlns:a16="http://schemas.microsoft.com/office/drawing/2014/main" id="{A073EB7C-FE53-BA7E-BCB7-B70BF4C8D83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083686" y="1307281"/>
            <a:ext cx="3445737" cy="3445737"/>
          </a:xfrm>
        </p:spPr>
      </p:pic>
      <p:sp>
        <p:nvSpPr>
          <p:cNvPr id="4" name="Platshållare för innehåll 3">
            <a:extLst>
              <a:ext uri="{FF2B5EF4-FFF2-40B4-BE49-F238E27FC236}">
                <a16:creationId xmlns:a16="http://schemas.microsoft.com/office/drawing/2014/main" id="{9DF68506-EEB3-A79C-A073-6437CC84CFE0}"/>
              </a:ext>
            </a:extLst>
          </p:cNvPr>
          <p:cNvSpPr>
            <a:spLocks noGrp="1"/>
          </p:cNvSpPr>
          <p:nvPr>
            <p:ph idx="10"/>
          </p:nvPr>
        </p:nvSpPr>
        <p:spPr>
          <a:xfrm>
            <a:off x="924129" y="1857984"/>
            <a:ext cx="5437760" cy="4014332"/>
          </a:xfrm>
        </p:spPr>
        <p:txBody>
          <a:bodyPr vert="horz" lIns="91440" tIns="45720" rIns="91440" bIns="45720" rtlCol="0" anchor="t">
            <a:normAutofit/>
          </a:bodyPr>
          <a:lstStyle/>
          <a:p>
            <a:pPr marL="285750" indent="-285750">
              <a:buFont typeface="Arial" panose="020B0604020202020204" pitchFamily="34" charset="0"/>
              <a:buChar char="•"/>
            </a:pPr>
            <a:r>
              <a:rPr lang="sv-SE" sz="2000">
                <a:latin typeface="Santral"/>
              </a:rPr>
              <a:t>Domstolsväsendets handläggningstider blir oacceptabelt långa</a:t>
            </a:r>
          </a:p>
          <a:p>
            <a:pPr marL="285750" indent="-285750">
              <a:buFont typeface="Arial" panose="020B0604020202020204" pitchFamily="34" charset="0"/>
              <a:buChar char="•"/>
            </a:pPr>
            <a:r>
              <a:rPr lang="sv-SE" sz="2000">
                <a:latin typeface="Santral"/>
              </a:rPr>
              <a:t>Landets lärosäten inte lyckas leverera utbildning av hög kvalitet</a:t>
            </a:r>
          </a:p>
          <a:p>
            <a:pPr marL="285750" indent="-285750">
              <a:buFont typeface="Arial" panose="020B0604020202020204" pitchFamily="34" charset="0"/>
              <a:buChar char="•"/>
            </a:pPr>
            <a:r>
              <a:rPr lang="sv-SE" sz="2000">
                <a:latin typeface="Santral"/>
              </a:rPr>
              <a:t>Statens museer inte har råd att bevara sina samlingar </a:t>
            </a:r>
            <a:endParaRPr lang="sv-SE" sz="2000"/>
          </a:p>
          <a:p>
            <a:pPr marL="285750" indent="-285750">
              <a:buFont typeface="Arial" panose="020B0604020202020204" pitchFamily="34" charset="0"/>
              <a:buChar char="•"/>
            </a:pPr>
            <a:r>
              <a:rPr lang="sv-SE" sz="2000">
                <a:latin typeface="Santral"/>
              </a:rPr>
              <a:t>Myndigheter inte kan erbjuda god och tillgänglig service till alla medborgare</a:t>
            </a:r>
          </a:p>
        </p:txBody>
      </p:sp>
    </p:spTree>
    <p:extLst>
      <p:ext uri="{BB962C8B-B14F-4D97-AF65-F5344CB8AC3E}">
        <p14:creationId xmlns:p14="http://schemas.microsoft.com/office/powerpoint/2010/main" val="40598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A877D-A393-4DA9-ACAA-FD637C786CC6}"/>
              </a:ext>
            </a:extLst>
          </p:cNvPr>
          <p:cNvSpPr>
            <a:spLocks noGrp="1"/>
          </p:cNvSpPr>
          <p:nvPr>
            <p:ph type="ctrTitle"/>
          </p:nvPr>
        </p:nvSpPr>
        <p:spPr>
          <a:xfrm>
            <a:off x="873547" y="2906760"/>
            <a:ext cx="8591729" cy="852616"/>
          </a:xfrm>
        </p:spPr>
        <p:txBody>
          <a:bodyPr/>
          <a:lstStyle/>
          <a:p>
            <a:br>
              <a:rPr lang="sv-SE">
                <a:solidFill>
                  <a:srgbClr val="F2B4D2"/>
                </a:solidFill>
                <a:latin typeface="Santral"/>
              </a:rPr>
            </a:br>
            <a:br>
              <a:rPr lang="sv-SE">
                <a:solidFill>
                  <a:srgbClr val="F2B4D2"/>
                </a:solidFill>
                <a:latin typeface="Santral"/>
              </a:rPr>
            </a:br>
            <a:br>
              <a:rPr lang="sv-SE">
                <a:solidFill>
                  <a:srgbClr val="F2B4D2"/>
                </a:solidFill>
                <a:latin typeface="Santral"/>
              </a:rPr>
            </a:br>
            <a:br>
              <a:rPr lang="sv-SE">
                <a:solidFill>
                  <a:srgbClr val="F2B4D2"/>
                </a:solidFill>
                <a:latin typeface="Santral"/>
              </a:rPr>
            </a:br>
            <a:br>
              <a:rPr lang="sv-SE">
                <a:solidFill>
                  <a:srgbClr val="F2B4D2"/>
                </a:solidFill>
                <a:latin typeface="Santral"/>
              </a:rPr>
            </a:br>
            <a:r>
              <a:rPr lang="sv-SE">
                <a:latin typeface="Santral"/>
              </a:rPr>
              <a:t>Vad ser vi behöver göras?</a:t>
            </a:r>
          </a:p>
        </p:txBody>
      </p:sp>
      <p:sp>
        <p:nvSpPr>
          <p:cNvPr id="4" name="Platshållare för innehåll 2">
            <a:extLst>
              <a:ext uri="{FF2B5EF4-FFF2-40B4-BE49-F238E27FC236}">
                <a16:creationId xmlns:a16="http://schemas.microsoft.com/office/drawing/2014/main" id="{7A99ADB3-C059-BDBC-9C9A-0FC6D88FC483}"/>
              </a:ext>
            </a:extLst>
          </p:cNvPr>
          <p:cNvSpPr txBox="1">
            <a:spLocks/>
          </p:cNvSpPr>
          <p:nvPr/>
        </p:nvSpPr>
        <p:spPr>
          <a:xfrm>
            <a:off x="873547" y="1637485"/>
            <a:ext cx="6861783" cy="4747367"/>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Font typeface="Arial" panose="020B0604020202020204" pitchFamily="34" charset="0"/>
              <a:buChar char="•"/>
            </a:pPr>
            <a:endParaRPr lang="sv-SE" sz="2200">
              <a:solidFill>
                <a:schemeClr val="bg1"/>
              </a:solidFill>
              <a:latin typeface="Santral" pitchFamily="50" charset="0"/>
              <a:cs typeface="Calibri" panose="020F0502020204030204" pitchFamily="34" charset="0"/>
            </a:endParaRPr>
          </a:p>
          <a:p>
            <a:pPr fontAlgn="base">
              <a:buFont typeface="Arial" panose="020B0604020202020204" pitchFamily="34" charset="0"/>
              <a:buChar char="•"/>
            </a:pPr>
            <a:endParaRPr lang="sv-SE" sz="2200">
              <a:solidFill>
                <a:schemeClr val="bg1"/>
              </a:solidFill>
              <a:latin typeface="Santral" pitchFamily="50" charset="0"/>
              <a:cs typeface="Calibri" panose="020F0502020204030204" pitchFamily="34" charset="0"/>
            </a:endParaRPr>
          </a:p>
          <a:p>
            <a:endParaRPr lang="sv-SE">
              <a:latin typeface="Santral" pitchFamily="50" charset="0"/>
            </a:endParaRPr>
          </a:p>
        </p:txBody>
      </p:sp>
      <p:sp>
        <p:nvSpPr>
          <p:cNvPr id="5" name="Platshållare för innehåll 2">
            <a:extLst>
              <a:ext uri="{FF2B5EF4-FFF2-40B4-BE49-F238E27FC236}">
                <a16:creationId xmlns:a16="http://schemas.microsoft.com/office/drawing/2014/main" id="{34ED9394-9662-D164-1D97-E972A11E1FC0}"/>
              </a:ext>
            </a:extLst>
          </p:cNvPr>
          <p:cNvSpPr txBox="1">
            <a:spLocks/>
          </p:cNvSpPr>
          <p:nvPr/>
        </p:nvSpPr>
        <p:spPr>
          <a:xfrm>
            <a:off x="5828836" y="1637485"/>
            <a:ext cx="6110514" cy="4014332"/>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sv-SE" sz="2200">
              <a:solidFill>
                <a:schemeClr val="bg1"/>
              </a:solidFill>
              <a:latin typeface="Santral" pitchFamily="50"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9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FBE3D72F-E050-2D49-991A-CA8E59803DDF}"/>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LLANROSA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9658C3C7-C62A-5B45-936E-F1B04BB06076}"/>
    </a:ext>
  </a:extLst>
</a:theme>
</file>

<file path=ppt/theme/theme3.xml><?xml version="1.0" encoding="utf-8"?>
<a:theme xmlns:a="http://schemas.openxmlformats.org/drawingml/2006/main" name="LJUS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D3F43F97-714E-A64C-89E6-AB17490EB115}"/>
    </a:ext>
  </a:extLst>
</a:theme>
</file>

<file path=ppt/theme/theme4.xml><?xml version="1.0" encoding="utf-8"?>
<a:theme xmlns:a="http://schemas.openxmlformats.org/drawingml/2006/main" name="LJUSROS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442995BC-6B91-BB45-811F-01CAFC870C88}"/>
    </a:ext>
  </a:extLst>
</a:theme>
</file>

<file path=ppt/theme/theme5.xml><?xml version="1.0" encoding="utf-8"?>
<a:theme xmlns:a="http://schemas.openxmlformats.org/drawingml/2006/main" name="LJUSLIL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6373D0AC-330D-8D44-BB73-C68785B0BC35}"/>
    </a:ext>
  </a:extLst>
</a:theme>
</file>

<file path=ppt/theme/theme6.xml><?xml version="1.0" encoding="utf-8"?>
<a:theme xmlns:a="http://schemas.openxmlformats.org/drawingml/2006/main" name="MELLAN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23704BA0-854A-1D43-8E89-953F5E0E055C}"/>
    </a:ext>
  </a:extLst>
</a:theme>
</file>

<file path=ppt/theme/theme7.xml><?xml version="1.0" encoding="utf-8"?>
<a:theme xmlns:a="http://schemas.openxmlformats.org/drawingml/2006/main" name="1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8.xml><?xml version="1.0" encoding="utf-8"?>
<a:theme xmlns:a="http://schemas.openxmlformats.org/drawingml/2006/main" name="BLÅTT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8C511AAB-2350-4DE2-8959-E1E0D4C37910}"/>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CBDE87F6D309F4EAF26924198419C6C" ma:contentTypeVersion="17" ma:contentTypeDescription="Skapa ett nytt dokument." ma:contentTypeScope="" ma:versionID="c72b2d7817805447008307c5eefb562f">
  <xsd:schema xmlns:xsd="http://www.w3.org/2001/XMLSchema" xmlns:xs="http://www.w3.org/2001/XMLSchema" xmlns:p="http://schemas.microsoft.com/office/2006/metadata/properties" xmlns:ns2="eb067703-1485-441f-a804-906f77d1fd81" xmlns:ns3="51b78bc8-949f-4102-a561-515928579378" targetNamespace="http://schemas.microsoft.com/office/2006/metadata/properties" ma:root="true" ma:fieldsID="807ff0545238bd496e2819b8af9769be" ns2:_="" ns3:_="">
    <xsd:import namespace="eb067703-1485-441f-a804-906f77d1fd81"/>
    <xsd:import namespace="51b78bc8-949f-4102-a561-5159285793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67703-1485-441f-a804-906f77d1f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78bc8-949f-4102-a561-515928579378"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81fe6956-badd-4d25-a68d-2f265a4151b3}" ma:internalName="TaxCatchAll" ma:showField="CatchAllData" ma:web="51b78bc8-949f-4102-a561-5159285793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1b78bc8-949f-4102-a561-515928579378" xsi:nil="true"/>
    <SharedWithUsers xmlns="51b78bc8-949f-4102-a561-515928579378">
      <UserInfo>
        <DisplayName>Stefany Tannous</DisplayName>
        <AccountId>215</AccountId>
        <AccountType/>
      </UserInfo>
      <UserInfo>
        <DisplayName>Anna Lindman</DisplayName>
        <AccountId>44</AccountId>
        <AccountType/>
      </UserInfo>
      <UserInfo>
        <DisplayName>Björn Hallberg</DisplayName>
        <AccountId>24</AccountId>
        <AccountType/>
      </UserInfo>
      <UserInfo>
        <DisplayName>Susanna Warhammar</DisplayName>
        <AccountId>1987</AccountId>
        <AccountType/>
      </UserInfo>
    </SharedWithUsers>
    <lcf76f155ced4ddcb4097134ff3c332f xmlns="eb067703-1485-441f-a804-906f77d1fd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AF2BA-F044-4307-989F-1FAA47289DB2}">
  <ds:schemaRefs>
    <ds:schemaRef ds:uri="51b78bc8-949f-4102-a561-515928579378"/>
    <ds:schemaRef ds:uri="eb067703-1485-441f-a804-906f77d1f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9D4A9F-296C-4591-AEF9-6C0F6593C5AC}">
  <ds:schemaRefs>
    <ds:schemaRef ds:uri="51b78bc8-949f-4102-a561-515928579378"/>
    <ds:schemaRef ds:uri="eb067703-1485-441f-a804-906f77d1fd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7FE9D6-A413-4274-88E2-C77C8CFE0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frukostseminarium arbetsmiljö 1027</Template>
  <TotalTime>0</TotalTime>
  <Words>2035</Words>
  <Application>Microsoft Office PowerPoint</Application>
  <PresentationFormat>Bredbild</PresentationFormat>
  <Paragraphs>185</Paragraphs>
  <Slides>16</Slides>
  <Notes>16</Notes>
  <HiddenSlides>0</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16</vt:i4>
      </vt:variant>
    </vt:vector>
  </HeadingPairs>
  <TitlesOfParts>
    <vt:vector size="28" baseType="lpstr">
      <vt:lpstr>Arial</vt:lpstr>
      <vt:lpstr>Calibri</vt:lpstr>
      <vt:lpstr>Santral</vt:lpstr>
      <vt:lpstr>Times New Roman</vt:lpstr>
      <vt:lpstr>ST_PPT_Mall_2020_02</vt:lpstr>
      <vt:lpstr>MELLANROSA avsnitt</vt:lpstr>
      <vt:lpstr>LJUSBLÅTT avsnitt</vt:lpstr>
      <vt:lpstr>LJUSROSA avsnitt</vt:lpstr>
      <vt:lpstr>LJUSLILA avsnitt</vt:lpstr>
      <vt:lpstr>MELLANBLÅTT avsnitt</vt:lpstr>
      <vt:lpstr>1_ST 2015</vt:lpstr>
      <vt:lpstr>BLÅTT avsnitt</vt:lpstr>
      <vt:lpstr>OTILLRÄCKLIG STAT När myndigheternas uppdrag och förutsättningar inte går ihop</vt:lpstr>
      <vt:lpstr>Tillbakablick </vt:lpstr>
      <vt:lpstr>Produktivitetsavdraget</vt:lpstr>
      <vt:lpstr>Vad får produktivitetsavdraget för konsekvenser för STs medlemmar?</vt:lpstr>
      <vt:lpstr>4 av 10 uppger att de inte hinner utföra sitt uppdrag ordentligt och tvingas prioritera bort viktiga arbetsuppgifter en gång i veckan eller oftare</vt:lpstr>
      <vt:lpstr>Hur påverkar det medborgarna kunderna?</vt:lpstr>
      <vt:lpstr>PowerPoint-presentation</vt:lpstr>
      <vt:lpstr>Fyra fall på konsekvenser</vt:lpstr>
      <vt:lpstr>     Vad ser vi behöver göras?</vt:lpstr>
      <vt:lpstr>STs förslag:</vt:lpstr>
      <vt:lpstr>Vad kan du göra? </vt:lpstr>
      <vt:lpstr>Frågor och funderingar?</vt:lpstr>
      <vt:lpstr>PowerPoint-presentation</vt:lpstr>
      <vt:lpstr>Material till medlemsaktiviteter </vt:lpstr>
      <vt:lpstr>Inte medlem än?</vt:lpstr>
      <vt:lpstr>Tack för att ni har lyssnat!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Arbetsmiljörapport 2022</dc:title>
  <dc:creator>Martina Saar</dc:creator>
  <cp:lastModifiedBy>Sébastien Buffet</cp:lastModifiedBy>
  <cp:revision>2</cp:revision>
  <cp:lastPrinted>2017-09-28T14:02:24Z</cp:lastPrinted>
  <dcterms:created xsi:type="dcterms:W3CDTF">2022-10-18T12:28:29Z</dcterms:created>
  <dcterms:modified xsi:type="dcterms:W3CDTF">2023-02-21T08:44:26Z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0x0101004CBDE87F6D309F4EAF26924198419C6C</vt:lpwstr>
  </property>
  <property fmtid="{D5CDD505-2E9C-101B-9397-08002B2CF9AE}" pid="3" name="MediaServiceImageTags">
    <vt:lpwstr/>
  </property>
</Properties>
</file>