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70" r:id="rId5"/>
    <p:sldMasterId id="2147483682" r:id="rId6"/>
    <p:sldMasterId id="2147483708" r:id="rId7"/>
    <p:sldMasterId id="2147483714" r:id="rId8"/>
    <p:sldMasterId id="2147483720" r:id="rId9"/>
    <p:sldMasterId id="2147483778" r:id="rId10"/>
    <p:sldMasterId id="2147483794" r:id="rId11"/>
  </p:sldMasterIdLst>
  <p:notesMasterIdLst>
    <p:notesMasterId r:id="rId26"/>
  </p:notesMasterIdLst>
  <p:handoutMasterIdLst>
    <p:handoutMasterId r:id="rId27"/>
  </p:handoutMasterIdLst>
  <p:sldIdLst>
    <p:sldId id="1183" r:id="rId12"/>
    <p:sldId id="1191" r:id="rId13"/>
    <p:sldId id="1192" r:id="rId14"/>
    <p:sldId id="1184" r:id="rId15"/>
    <p:sldId id="1185" r:id="rId16"/>
    <p:sldId id="1175" r:id="rId17"/>
    <p:sldId id="1174" r:id="rId18"/>
    <p:sldId id="1177" r:id="rId19"/>
    <p:sldId id="1180" r:id="rId20"/>
    <p:sldId id="1186" r:id="rId21"/>
    <p:sldId id="1187" r:id="rId22"/>
    <p:sldId id="1189" r:id="rId23"/>
    <p:sldId id="1170" r:id="rId24"/>
    <p:sldId id="35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1183"/>
            <p14:sldId id="1191"/>
            <p14:sldId id="1192"/>
            <p14:sldId id="1184"/>
            <p14:sldId id="1185"/>
            <p14:sldId id="1175"/>
            <p14:sldId id="1174"/>
            <p14:sldId id="1177"/>
            <p14:sldId id="1180"/>
            <p14:sldId id="1186"/>
            <p14:sldId id="1187"/>
            <p14:sldId id="1189"/>
            <p14:sldId id="1170"/>
            <p14:sldId id="3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3B2C95-AA64-CBCB-C35E-E6964F16B532}" name="Anna Lindman" initials="AL" userId="S::anna.lindman@st.org::b912f5ad-954e-4222-8b92-ecc823b0e7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599"/>
    <a:srgbClr val="C1E6FB"/>
    <a:srgbClr val="18185C"/>
    <a:srgbClr val="E279A4"/>
    <a:srgbClr val="F2B4D2"/>
    <a:srgbClr val="B9B4CE"/>
    <a:srgbClr val="951C7D"/>
    <a:srgbClr val="299CD8"/>
    <a:srgbClr val="E5007C"/>
    <a:srgbClr val="7DC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1D9C9-1D7F-4C95-B6F7-011025D9E504}" v="170" vWet="172" dt="2023-02-20T13:37:19.061"/>
    <p1510:client id="{AA21B1E8-CDB1-83B2-44AF-AB093E41FFA2}" v="42" dt="2023-02-20T13:13:16.0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FD734D-72B6-49D6-88C2-BB0D00FEF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latin typeface="Santral" pitchFamily="50" charset="0"/>
            </a:endParaRPr>
          </a:p>
        </p:txBody>
      </p:sp>
      <p:sp>
        <p:nvSpPr>
          <p:cNvPr id="3" name="Platshållare för datum 2">
            <a:extLst>
              <a:ext uri="{FF2B5EF4-FFF2-40B4-BE49-F238E27FC236}">
                <a16:creationId xmlns:a16="http://schemas.microsoft.com/office/drawing/2014/main" id="{79E811E3-BAAA-44D6-B84D-957C9C8DF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9BEE2-0605-4A13-A3CA-5A4CCE7ADA88}" type="datetimeFigureOut">
              <a:rPr lang="sv-SE" smtClean="0">
                <a:latin typeface="Santral" pitchFamily="50" charset="0"/>
              </a:rPr>
              <a:t>2023-02-21</a:t>
            </a:fld>
            <a:endParaRPr lang="sv-SE">
              <a:latin typeface="Santral" pitchFamily="50" charset="0"/>
            </a:endParaRPr>
          </a:p>
        </p:txBody>
      </p:sp>
      <p:sp>
        <p:nvSpPr>
          <p:cNvPr id="4" name="Platshållare för sidfot 3">
            <a:extLst>
              <a:ext uri="{FF2B5EF4-FFF2-40B4-BE49-F238E27FC236}">
                <a16:creationId xmlns:a16="http://schemas.microsoft.com/office/drawing/2014/main" id="{36E3F70A-ABB5-4F0D-93E4-663950413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latin typeface="Santral" pitchFamily="50" charset="0"/>
            </a:endParaRPr>
          </a:p>
        </p:txBody>
      </p:sp>
      <p:sp>
        <p:nvSpPr>
          <p:cNvPr id="5" name="Platshållare för bildnummer 4">
            <a:extLst>
              <a:ext uri="{FF2B5EF4-FFF2-40B4-BE49-F238E27FC236}">
                <a16:creationId xmlns:a16="http://schemas.microsoft.com/office/drawing/2014/main" id="{9D33B32D-4353-4E56-9450-93693AA883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B439FA-0161-467A-BCC2-E3DD3EA7169D}" type="slidenum">
              <a:rPr lang="sv-SE" smtClean="0">
                <a:latin typeface="Santral" pitchFamily="50" charset="0"/>
              </a:rPr>
              <a:t>‹#›</a:t>
            </a:fld>
            <a:endParaRPr lang="sv-SE">
              <a:latin typeface="Santral" pitchFamily="50" charset="0"/>
            </a:endParaRPr>
          </a:p>
        </p:txBody>
      </p:sp>
    </p:spTree>
    <p:extLst>
      <p:ext uri="{BB962C8B-B14F-4D97-AF65-F5344CB8AC3E}">
        <p14:creationId xmlns:p14="http://schemas.microsoft.com/office/powerpoint/2010/main" val="26088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antral" pitchFamily="50" charset="0"/>
              </a:defRPr>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antral" pitchFamily="50" charset="0"/>
              </a:defRPr>
            </a:lvl1pPr>
          </a:lstStyle>
          <a:p>
            <a:fld id="{FF0F9CA4-BC86-3C49-A3CA-567608B102FF}" type="datetimeFigureOut">
              <a:rPr lang="sv-SE" smtClean="0"/>
              <a:pPr/>
              <a:t>2023-02-21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antral" pitchFamily="50" charset="0"/>
              </a:defRPr>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antral" pitchFamily="50" charset="0"/>
              </a:defRPr>
            </a:lvl1pPr>
          </a:lstStyle>
          <a:p>
            <a:fld id="{299C2A0E-0C44-C545-9B01-E851AA929C02}" type="slidenum">
              <a:rPr lang="sv-SE" smtClean="0"/>
              <a:pPr/>
              <a:t>‹#›</a:t>
            </a:fld>
            <a:endParaRPr lang="sv-SE"/>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ntral" pitchFamily="50" charset="0"/>
        <a:ea typeface="+mn-ea"/>
        <a:cs typeface="+mn-cs"/>
      </a:defRPr>
    </a:lvl1pPr>
    <a:lvl2pPr marL="457200" algn="l" defTabSz="914400" rtl="0" eaLnBrk="1" latinLnBrk="0" hangingPunct="1">
      <a:defRPr sz="1200" kern="1200">
        <a:solidFill>
          <a:schemeClr val="tx1"/>
        </a:solidFill>
        <a:latin typeface="Santral" pitchFamily="50" charset="0"/>
        <a:ea typeface="+mn-ea"/>
        <a:cs typeface="+mn-cs"/>
      </a:defRPr>
    </a:lvl2pPr>
    <a:lvl3pPr marL="914400" algn="l" defTabSz="914400" rtl="0" eaLnBrk="1" latinLnBrk="0" hangingPunct="1">
      <a:defRPr sz="1200" kern="1200">
        <a:solidFill>
          <a:schemeClr val="tx1"/>
        </a:solidFill>
        <a:latin typeface="Santral" pitchFamily="50" charset="0"/>
        <a:ea typeface="+mn-ea"/>
        <a:cs typeface="+mn-cs"/>
      </a:defRPr>
    </a:lvl3pPr>
    <a:lvl4pPr marL="1371600" algn="l" defTabSz="914400" rtl="0" eaLnBrk="1" latinLnBrk="0" hangingPunct="1">
      <a:defRPr sz="1200" kern="1200">
        <a:solidFill>
          <a:schemeClr val="tx1"/>
        </a:solidFill>
        <a:latin typeface="Santral" pitchFamily="50" charset="0"/>
        <a:ea typeface="+mn-ea"/>
        <a:cs typeface="+mn-cs"/>
      </a:defRPr>
    </a:lvl4pPr>
    <a:lvl5pPr marL="1828800" algn="l" defTabSz="914400" rtl="0" eaLnBrk="1" latinLnBrk="0" hangingPunct="1">
      <a:defRPr sz="1200" kern="1200">
        <a:solidFill>
          <a:schemeClr val="tx1"/>
        </a:solidFill>
        <a:latin typeface="Santral"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ClNhzSnS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ClNhzSnSD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t.org/press-och-opinion/rapporter/otillracklig-sta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Hej! </a:t>
            </a:r>
          </a:p>
          <a:p>
            <a:endParaRPr lang="sv-SE" noProof="0">
              <a:latin typeface="Calibri"/>
              <a:cs typeface="Calibri"/>
            </a:endParaRPr>
          </a:p>
          <a:p>
            <a:r>
              <a:rPr lang="sv-SE" noProof="0">
                <a:latin typeface="Calibri"/>
                <a:cs typeface="Calibri"/>
              </a:rPr>
              <a:t>Först kan ni titta på den här videon </a:t>
            </a:r>
            <a:r>
              <a:rPr lang="sv-SE">
                <a:hlinkClick r:id="rId3"/>
              </a:rPr>
              <a:t>Det får vara slutsparat på staten nu! – YouTube</a:t>
            </a:r>
            <a:r>
              <a:rPr lang="sv-SE"/>
              <a:t> </a:t>
            </a:r>
            <a:r>
              <a:rPr lang="sv-SE" noProof="0">
                <a:latin typeface="Calibri"/>
                <a:cs typeface="Calibri"/>
              </a:rPr>
              <a:t>Tillsammans eller var för sig. </a:t>
            </a:r>
          </a:p>
          <a:p>
            <a:r>
              <a:rPr lang="sv-SE" noProof="0">
                <a:latin typeface="Calibri"/>
                <a:cs typeface="Calibri"/>
              </a:rPr>
              <a:t>Sedan får ni själva bestämma hur folk ska svara på frågorna beroende på vilket system ni har. </a:t>
            </a:r>
          </a:p>
          <a:p>
            <a:r>
              <a:rPr lang="sv-SE" noProof="0">
                <a:latin typeface="Calibri"/>
                <a:cs typeface="Calibri"/>
              </a:rPr>
              <a:t>Sen är det Quiz. Ni får själva bestämma </a:t>
            </a:r>
          </a:p>
          <a:p>
            <a:endParaRPr lang="sv-SE" noProof="0">
              <a:latin typeface="Calibri"/>
              <a:cs typeface="Calibri"/>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2A0E-0C44-C545-9B01-E851AA929C0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697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Okej, men vad tycker vi behöver göras då? Vi har några förslag!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b="1">
                <a:effectLst/>
                <a:latin typeface="Calibri" panose="020F0502020204030204" pitchFamily="34" charset="0"/>
                <a:ea typeface="Calibri" panose="020F0502020204030204" pitchFamily="34" charset="0"/>
                <a:cs typeface="Arial" panose="020B0604020202020204" pitchFamily="34" charset="0"/>
              </a:rPr>
              <a:t>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sv-SE" sz="18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(Klicka)</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r>
              <a:rPr lang="sv-SE" sz="1800" b="1">
                <a:effectLst/>
                <a:latin typeface="Calibri" panose="020F0502020204030204" pitchFamily="34" charset="0"/>
                <a:ea typeface="Calibri" panose="020F0502020204030204" pitchFamily="34" charset="0"/>
                <a:cs typeface="Arial" panose="020B0604020202020204" pitchFamily="34" charset="0"/>
              </a:rPr>
              <a:t>Skrota de generella besparingarna i staten. </a:t>
            </a:r>
            <a:endParaRPr lang="sv-SE"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Det är inte rimligt att arbetsbelastningen i staten ökar år efter år. Vi vill att regeringen tillsätter en statlig utredning med syfte att ta fram en ny pris- och löneomräkningsmodell med ett slopat produktivitetsavdrag. Det har även gått över 14 år  sedan det senast genomfördes en förvaltningspolitisk utredning.  (klicka)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r>
              <a:rPr lang="sv-SE" sz="1800" b="1">
                <a:effectLst/>
                <a:latin typeface="Calibri" panose="020F0502020204030204" pitchFamily="34" charset="0"/>
                <a:ea typeface="Calibri" panose="020F0502020204030204" pitchFamily="34" charset="0"/>
                <a:cs typeface="Arial" panose="020B0604020202020204" pitchFamily="34" charset="0"/>
              </a:rPr>
              <a:t>Resurssätt efter krav och uppdrag.</a:t>
            </a:r>
            <a:r>
              <a:rPr lang="sv-SE" sz="18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I synnerhet servicemyndigheter och rättsvårdande myndigheter har haft för lite resurser för länge. För hög arbetsbelastning leder till stress hos medarbetarna och sämre service till allmänheten.  (klicka)</a:t>
            </a:r>
          </a:p>
          <a:p>
            <a:pPr marL="342900" lvl="0" indent="-342900">
              <a:lnSpc>
                <a:spcPct val="107000"/>
              </a:lnSpc>
              <a:spcAft>
                <a:spcPts val="800"/>
              </a:spcAft>
              <a:buFont typeface="Arial" panose="020B0604020202020204" pitchFamily="34" charset="0"/>
              <a:buChar char="•"/>
              <a:tabLst>
                <a:tab pos="457200" algn="l"/>
              </a:tabLst>
            </a:pPr>
            <a:r>
              <a:rPr lang="sv-SE" sz="1800" b="1">
                <a:effectLst/>
                <a:latin typeface="Calibri" panose="020F0502020204030204" pitchFamily="34" charset="0"/>
                <a:ea typeface="Calibri" panose="020F0502020204030204" pitchFamily="34" charset="0"/>
                <a:cs typeface="Times New Roman" panose="02020603050405020304" pitchFamily="18" charset="0"/>
              </a:rPr>
              <a:t>Inrätta Myndigheten för god förvaltning.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En myndighet med övergripande ansvar för förvaltningspolitiska frågor behövs. Den ska verka för och granska att den demokratiska styrningen av statsförvaltningen fungerar i enlighet med författning. Den ska även ansvara för den långsiktiga utvecklingen av statsförvaltningen. </a:t>
            </a:r>
          </a:p>
          <a:p>
            <a:pPr>
              <a:lnSpc>
                <a:spcPct val="107000"/>
              </a:lnSpc>
              <a:spcAft>
                <a:spcPts val="800"/>
              </a:spcAft>
            </a:pPr>
            <a:r>
              <a:rPr lang="sv-SE" sz="1800">
                <a:effectLst/>
                <a:latin typeface="Calibri" panose="020F0502020204030204" pitchFamily="34" charset="0"/>
                <a:ea typeface="Calibri" panose="020F0502020204030204" pitchFamily="34" charset="0"/>
                <a:cs typeface="Arial" panose="020B06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11</a:t>
            </a:fld>
            <a:endParaRPr lang="sv-SE"/>
          </a:p>
        </p:txBody>
      </p:sp>
    </p:spTree>
    <p:extLst>
      <p:ext uri="{BB962C8B-B14F-4D97-AF65-F5344CB8AC3E}">
        <p14:creationId xmlns:p14="http://schemas.microsoft.com/office/powerpoint/2010/main" val="335966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Vad kan du göra? </a:t>
            </a:r>
          </a:p>
          <a:p>
            <a:endParaRPr lang="sv-SE"/>
          </a:p>
          <a:p>
            <a:r>
              <a:rPr lang="sv-SE"/>
              <a:t>Vi behöver sprida ordet. För att skapa förändring kring den här frågan behöver vi sprida kännedom. Många vet inte om att det här finns och hur det påverkar vår statsförvaltning. </a:t>
            </a:r>
          </a:p>
          <a:p>
            <a:endParaRPr lang="sv-SE"/>
          </a:p>
          <a:p>
            <a:r>
              <a:rPr lang="sv-SE"/>
              <a:t>Sätt upp affischerna (ni ser exempel på den ena affischen.) </a:t>
            </a:r>
          </a:p>
          <a:p>
            <a:endParaRPr lang="sv-SE"/>
          </a:p>
          <a:p>
            <a:r>
              <a:rPr lang="sv-SE"/>
              <a:t>Sprid den här </a:t>
            </a:r>
            <a:r>
              <a:rPr lang="sv-SE" err="1"/>
              <a:t>youtube</a:t>
            </a:r>
            <a:r>
              <a:rPr lang="sv-SE"/>
              <a:t> videon </a:t>
            </a:r>
            <a:r>
              <a:rPr lang="sv-SE">
                <a:hlinkClick r:id="rId3"/>
              </a:rPr>
              <a:t>Det får vara slutsparat på staten nu! – YouTube</a:t>
            </a:r>
            <a:endParaRPr lang="sv-SE"/>
          </a:p>
          <a:p>
            <a:endParaRPr lang="sv-SE"/>
          </a:p>
          <a:p>
            <a:r>
              <a:rPr lang="sv-SE"/>
              <a:t>Dela från Fackförbundet STs sociala medier om ämnet</a:t>
            </a:r>
          </a:p>
          <a:p>
            <a:endParaRPr lang="sv-SE"/>
          </a:p>
          <a:p>
            <a:r>
              <a:rPr lang="sv-SE"/>
              <a:t>Dela rapporten </a:t>
            </a:r>
            <a:r>
              <a:rPr lang="sv-SE">
                <a:hlinkClick r:id="rId4"/>
              </a:rPr>
              <a:t>Otillräcklig stat - när myndigheternas uppdrag och förutsättningar inte går ihop | ST</a:t>
            </a:r>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12</a:t>
            </a:fld>
            <a:endParaRPr lang="sv-SE"/>
          </a:p>
        </p:txBody>
      </p:sp>
    </p:spTree>
    <p:extLst>
      <p:ext uri="{BB962C8B-B14F-4D97-AF65-F5344CB8AC3E}">
        <p14:creationId xmlns:p14="http://schemas.microsoft.com/office/powerpoint/2010/main" val="311916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Bli medlem nu – och var med och påverka framtidens arbetsliv. Värva en kollega samtidigt!</a:t>
            </a:r>
          </a:p>
          <a:p>
            <a:endParaRPr lang="sv-SE"/>
          </a:p>
          <a:p>
            <a:r>
              <a:rPr lang="sv-SE"/>
              <a:t>St.org/bli-medlem</a:t>
            </a:r>
          </a:p>
          <a:p>
            <a:endParaRPr lang="sv-SE"/>
          </a:p>
          <a:p>
            <a:r>
              <a:rPr lang="sv-SE"/>
              <a:t>Nyanställd? Om du varit studentmedlem i Fackförbundet ST och tog examen för mindre än 5 år sedan så kan du bli yrkesverksam medlem i Fackförbundet ST för endast 100 kronor första året.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9405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14</a:t>
            </a:fld>
            <a:endParaRPr lang="sv-SE"/>
          </a:p>
        </p:txBody>
      </p:sp>
    </p:spTree>
    <p:extLst>
      <p:ext uri="{BB962C8B-B14F-4D97-AF65-F5344CB8AC3E}">
        <p14:creationId xmlns:p14="http://schemas.microsoft.com/office/powerpoint/2010/main" val="218180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2</a:t>
            </a:fld>
            <a:endParaRPr lang="sv-SE"/>
          </a:p>
        </p:txBody>
      </p:sp>
    </p:spTree>
    <p:extLst>
      <p:ext uri="{BB962C8B-B14F-4D97-AF65-F5344CB8AC3E}">
        <p14:creationId xmlns:p14="http://schemas.microsoft.com/office/powerpoint/2010/main" val="374108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a:latin typeface="Calibri"/>
                <a:ea typeface="Calibri" panose="020F0502020204030204" pitchFamily="34" charset="0"/>
                <a:cs typeface="Calibri"/>
              </a:rPr>
              <a:t>Tanken bakom är att hantera statlig verksamhet på samma sätt som en privat dvs att det ska skäras ned och effektiviseras, att organisationen ska slimmas. </a:t>
            </a:r>
            <a:endParaRPr lang="sv-SE" sz="1200">
              <a:effectLst/>
              <a:latin typeface="Calibri"/>
              <a:ea typeface="Calibri" panose="020F0502020204030204" pitchFamily="34" charset="0"/>
              <a:cs typeface="Calibri"/>
            </a:endParaRPr>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3</a:t>
            </a:fld>
            <a:endParaRPr lang="sv-SE"/>
          </a:p>
        </p:txBody>
      </p:sp>
    </p:spTree>
    <p:extLst>
      <p:ext uri="{BB962C8B-B14F-4D97-AF65-F5344CB8AC3E}">
        <p14:creationId xmlns:p14="http://schemas.microsoft.com/office/powerpoint/2010/main" val="186051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Lönerna – Lönerna har inte påverkats avsevärt av detta utan de räknas i takt med resten av samhället.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Det har lett till att staten har sparat mycket pengar och det mesta är på personalen.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Det är färre som jobbar inom staten och att det är färre som ska göra jobbet. Genom att arbeta smartare och mer effektivt. Frågan är bara hur effektivt och smartare man kan jobba?  När är det </a:t>
            </a:r>
            <a:r>
              <a:rPr lang="sv-SE" sz="1200" err="1">
                <a:effectLst/>
                <a:latin typeface="Calibri" panose="020F0502020204030204" pitchFamily="34" charset="0"/>
                <a:ea typeface="Calibri" panose="020F0502020204030204" pitchFamily="34" charset="0"/>
                <a:cs typeface="Arial" panose="020B0604020202020204" pitchFamily="34" charset="0"/>
              </a:rPr>
              <a:t>sluteffektiviserat</a:t>
            </a:r>
            <a:r>
              <a:rPr lang="sv-SE" sz="1200">
                <a:effectLst/>
                <a:latin typeface="Calibri" panose="020F0502020204030204" pitchFamily="34" charset="0"/>
                <a:ea typeface="Calibri" panose="020F0502020204030204" pitchFamily="34" charset="0"/>
                <a:cs typeface="Arial" panose="020B0604020202020204" pitchFamily="34" charset="0"/>
              </a:rPr>
              <a:t>? </a:t>
            </a:r>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pPr/>
              <a:t>5</a:t>
            </a:fld>
            <a:endParaRPr lang="sv-SE"/>
          </a:p>
        </p:txBody>
      </p:sp>
    </p:spTree>
    <p:extLst>
      <p:ext uri="{BB962C8B-B14F-4D97-AF65-F5344CB8AC3E}">
        <p14:creationId xmlns:p14="http://schemas.microsoft.com/office/powerpoint/2010/main" val="238504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a:latin typeface="Calibri"/>
              <a:cs typeface="Calibri"/>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6</a:t>
            </a:fld>
            <a:endParaRPr lang="sv-SE"/>
          </a:p>
        </p:txBody>
      </p:sp>
    </p:spTree>
    <p:extLst>
      <p:ext uri="{BB962C8B-B14F-4D97-AF65-F5344CB8AC3E}">
        <p14:creationId xmlns:p14="http://schemas.microsoft.com/office/powerpoint/2010/main" val="51401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latin typeface="Santral"/>
              <a:ea typeface="Calibri"/>
              <a:cs typeface="Calibri"/>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Arial" panose="020B0604020202020204" pitchFamily="34" charset="0"/>
              </a:rPr>
              <a:t>1-2 % låter kanske inte så mycket men tänk er att det har hänt varje år sedan början på 90-talet. I över 30 år nu.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2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7</a:t>
            </a:fld>
            <a:endParaRPr lang="sv-SE"/>
          </a:p>
        </p:txBody>
      </p:sp>
    </p:spTree>
    <p:extLst>
      <p:ext uri="{BB962C8B-B14F-4D97-AF65-F5344CB8AC3E}">
        <p14:creationId xmlns:p14="http://schemas.microsoft.com/office/powerpoint/2010/main" val="391208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latin typeface="Calibri"/>
              <a:ea typeface="Calibri"/>
              <a:cs typeface="Calibri"/>
            </a:endParaRPr>
          </a:p>
        </p:txBody>
      </p:sp>
      <p:sp>
        <p:nvSpPr>
          <p:cNvPr id="4" name="Slide Number Placeholder 3"/>
          <p:cNvSpPr>
            <a:spLocks noGrp="1"/>
          </p:cNvSpPr>
          <p:nvPr>
            <p:ph type="sldNum" sz="quarter" idx="5"/>
          </p:nvPr>
        </p:nvSpPr>
        <p:spPr/>
        <p:txBody>
          <a:bodyPr/>
          <a:lstStyle/>
          <a:p>
            <a:fld id="{299C2A0E-0C44-C545-9B01-E851AA929C02}" type="slidenum">
              <a:rPr lang="sv-SE" smtClean="0"/>
              <a:pPr/>
              <a:t>8</a:t>
            </a:fld>
            <a:endParaRPr lang="sv-SE"/>
          </a:p>
        </p:txBody>
      </p:sp>
    </p:spTree>
    <p:extLst>
      <p:ext uri="{BB962C8B-B14F-4D97-AF65-F5344CB8AC3E}">
        <p14:creationId xmlns:p14="http://schemas.microsoft.com/office/powerpoint/2010/main" val="148437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200">
                <a:effectLst/>
                <a:latin typeface="Calibri"/>
                <a:ea typeface="Calibri"/>
                <a:cs typeface="Calibri"/>
              </a:rPr>
              <a:t>Enligt vår rapport ”Urholkad stat” handlar det om att staten har sparat in på ungefär 62 miljarder kronor.</a:t>
            </a:r>
            <a:r>
              <a:rPr lang="sv-SE">
                <a:latin typeface="Calibri"/>
                <a:ea typeface="Calibri"/>
                <a:cs typeface="Calibri"/>
              </a:rPr>
              <a:t> </a:t>
            </a:r>
            <a:endParaRPr lang="sv-SE"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200">
                <a:effectLst/>
                <a:latin typeface="Calibri"/>
                <a:ea typeface="Calibri"/>
                <a:cs typeface="Calibri"/>
              </a:rPr>
              <a:t>Det här är för att följa samma ideal som företag har och det är alltså ”så effektivt och billigt som möjligt”.</a:t>
            </a:r>
            <a:r>
              <a:rPr lang="sv-SE">
                <a:latin typeface="Calibri"/>
                <a:ea typeface="Calibri"/>
                <a:cs typeface="Calibri"/>
              </a:rPr>
              <a:t> </a:t>
            </a:r>
            <a:endParaRPr lang="sv-SE" sz="1200">
              <a:effectLst/>
              <a:latin typeface="Calibri" panose="020F0502020204030204" pitchFamily="34" charset="0"/>
              <a:ea typeface="Calibri" panose="020F0502020204030204" pitchFamily="34" charset="0"/>
              <a:cs typeface="Calibri"/>
            </a:endParaRPr>
          </a:p>
          <a:p>
            <a:pPr>
              <a:lnSpc>
                <a:spcPct val="107000"/>
              </a:lnSpc>
              <a:spcAft>
                <a:spcPts val="800"/>
              </a:spcAft>
            </a:pPr>
            <a:endParaRPr lang="sv-SE" sz="1200">
              <a:effectLst/>
              <a:latin typeface="Calibri" panose="020F0502020204030204" pitchFamily="34" charset="0"/>
              <a:ea typeface="Calibri" panose="020F0502020204030204" pitchFamily="34" charset="0"/>
              <a:cs typeface="Calibri"/>
            </a:endParaRPr>
          </a:p>
          <a:p>
            <a:endParaRPr lang="sv-SE"/>
          </a:p>
        </p:txBody>
      </p:sp>
      <p:sp>
        <p:nvSpPr>
          <p:cNvPr id="4" name="Slide Number Placeholder 3"/>
          <p:cNvSpPr>
            <a:spLocks noGrp="1"/>
          </p:cNvSpPr>
          <p:nvPr>
            <p:ph type="sldNum" sz="quarter" idx="5"/>
          </p:nvPr>
        </p:nvSpPr>
        <p:spPr/>
        <p:txBody>
          <a:bodyPr/>
          <a:lstStyle/>
          <a:p>
            <a:fld id="{299C2A0E-0C44-C545-9B01-E851AA929C02}" type="slidenum">
              <a:rPr lang="sv-SE" smtClean="0"/>
              <a:pPr/>
              <a:t>9</a:t>
            </a:fld>
            <a:endParaRPr lang="sv-SE"/>
          </a:p>
        </p:txBody>
      </p:sp>
    </p:spTree>
    <p:extLst>
      <p:ext uri="{BB962C8B-B14F-4D97-AF65-F5344CB8AC3E}">
        <p14:creationId xmlns:p14="http://schemas.microsoft.com/office/powerpoint/2010/main" val="191924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Santral" pitchFamily="50" charset="0"/>
                <a:ea typeface="Calibri" panose="020F0502020204030204" pitchFamily="34" charset="0"/>
                <a:cs typeface="Arial" panose="020B0604020202020204" pitchFamily="34" charset="0"/>
              </a:rPr>
              <a:t>Okej, men vad tycker vi behöver göras då? Vi har några förslag! </a:t>
            </a:r>
            <a:endParaRPr lang="sv-SE" sz="1800">
              <a:effectLst/>
              <a:latin typeface="Calibri" panose="020F0502020204030204" pitchFamily="34" charset="0"/>
              <a:ea typeface="Calibri" panose="020F0502020204030204" pitchFamily="34" charset="0"/>
              <a:cs typeface="Arial" panose="020B0604020202020204" pitchFamily="34" charset="0"/>
            </a:endParaRPr>
          </a:p>
          <a:p>
            <a:endParaRPr lang="sv-SE" u="none">
              <a:solidFill>
                <a:srgbClr val="FF0000"/>
              </a:solidFil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10</a:t>
            </a:fld>
            <a:endParaRPr lang="sv-SE"/>
          </a:p>
        </p:txBody>
      </p:sp>
    </p:spTree>
    <p:extLst>
      <p:ext uri="{BB962C8B-B14F-4D97-AF65-F5344CB8AC3E}">
        <p14:creationId xmlns:p14="http://schemas.microsoft.com/office/powerpoint/2010/main" val="356240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26804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207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lvl1pPr>
              <a:defRPr>
                <a:latin typeface="Santral" pitchFamily="50" charset="0"/>
              </a:defRPr>
            </a:lvl1pPr>
          </a:lstStyle>
          <a:p>
            <a:fld id="{78741E12-CC10-49C1-8024-642781931FB1}" type="datetimeFigureOut">
              <a:rPr lang="sv-SE" smtClean="0"/>
              <a:pPr/>
              <a:t>2023-02-21</a:t>
            </a:fld>
            <a:endParaRPr lang="sv-SE"/>
          </a:p>
        </p:txBody>
      </p:sp>
      <p:sp>
        <p:nvSpPr>
          <p:cNvPr id="5" name="Footer Placeholder 4"/>
          <p:cNvSpPr>
            <a:spLocks noGrp="1"/>
          </p:cNvSpPr>
          <p:nvPr>
            <p:ph type="ftr" sz="quarter" idx="11"/>
          </p:nvPr>
        </p:nvSpPr>
        <p:spPr/>
        <p:txBody>
          <a:bodyPr/>
          <a:lstStyle>
            <a:lvl1pPr>
              <a:defRPr>
                <a:latin typeface="Santral" pitchFamily="50" charset="0"/>
              </a:defRPr>
            </a:lvl1pPr>
          </a:lstStyle>
          <a:p>
            <a:endParaRPr lang="sv-SE"/>
          </a:p>
        </p:txBody>
      </p:sp>
      <p:sp>
        <p:nvSpPr>
          <p:cNvPr id="6" name="Slide Number Placeholder 5"/>
          <p:cNvSpPr>
            <a:spLocks noGrp="1"/>
          </p:cNvSpPr>
          <p:nvPr>
            <p:ph type="sldNum" sz="quarter" idx="12"/>
          </p:nvPr>
        </p:nvSpPr>
        <p:spPr/>
        <p:txBody>
          <a:bodyPr/>
          <a:lstStyle>
            <a:lvl1pPr>
              <a:defRPr>
                <a:latin typeface="Santral" pitchFamily="50" charset="0"/>
              </a:defRPr>
            </a:lvl1pPr>
          </a:lstStyle>
          <a:p>
            <a:fld id="{096EF9EC-098F-4CEF-97A4-A233AFC6125F}" type="slidenum">
              <a:rPr lang="sv-SE" smtClean="0"/>
              <a:pPr/>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5128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969855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LJUSBLÅ + Boxar">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13850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39472343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72634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9" name="Rektangel 8">
            <a:extLst>
              <a:ext uri="{FF2B5EF4-FFF2-40B4-BE49-F238E27FC236}">
                <a16:creationId xmlns:a16="http://schemas.microsoft.com/office/drawing/2014/main" id="{F9D15A21-0D9F-4C11-BBF4-310E505C3EAC}"/>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4"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2848040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0433504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4839148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Bild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28016095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spalter + Boxar - LJUS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11448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_LJUSROSA">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753745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873159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spalter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10364500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4116672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Lisat - Vit bakgrund - LJUS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6926080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ild (utfall)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20257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Bild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1270919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 spalter + Boxar - LJUS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928671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_LJUSLILA">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1260356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nittsrubrik LJUSLILA + Boxar">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63267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vå spalter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00371076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LIL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07389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Lisat - Vit bakgrund - LJUSLI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5243817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Bild (utfall)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5262303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Bild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46542178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spalter + Boxar - LJUS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10609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10" name="Rektangel 9">
            <a:extLst>
              <a:ext uri="{FF2B5EF4-FFF2-40B4-BE49-F238E27FC236}">
                <a16:creationId xmlns:a16="http://schemas.microsoft.com/office/drawing/2014/main" id="{B3CDA5E9-5E44-4F9D-BA99-AA1A61050B1B}"/>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4901895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95307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531255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30108984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437385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900695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12571707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97269448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26526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29669" y="1772821"/>
            <a:ext cx="313266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646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9"/>
            <a:ext cx="103632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57922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462992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5" y="1772816"/>
            <a:ext cx="10753195"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3606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405" y="2657188"/>
            <a:ext cx="10753195"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719405" y="1700808"/>
            <a:ext cx="10753195"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2537211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719403"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3060" y="1772816"/>
            <a:ext cx="528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85042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2023-02-21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05165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957875" y="1440000"/>
            <a:ext cx="83184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3360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2023-02-21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900100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2206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87201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825625"/>
            <a:ext cx="537633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838200" y="365127"/>
            <a:ext cx="5376333" cy="1325563"/>
          </a:xfrm>
        </p:spPr>
        <p:txBody>
          <a:bodyPr/>
          <a:lstStyle/>
          <a:p>
            <a:r>
              <a:rPr lang="sv-SE"/>
              <a:t>Klicka här för att ändra format</a:t>
            </a:r>
          </a:p>
        </p:txBody>
      </p:sp>
      <p:sp>
        <p:nvSpPr>
          <p:cNvPr id="4" name="Platshållare för innehåll 2"/>
          <p:cNvSpPr>
            <a:spLocks noGrp="1"/>
          </p:cNvSpPr>
          <p:nvPr>
            <p:ph idx="10"/>
          </p:nvPr>
        </p:nvSpPr>
        <p:spPr>
          <a:xfrm>
            <a:off x="6714068" y="0"/>
            <a:ext cx="5477933"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269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719403" y="1772816"/>
            <a:ext cx="10753195"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939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19615"/>
            <a:ext cx="103632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6460813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nittsrubrik_blå">
    <p:bg>
      <p:bgPr>
        <a:solidFill>
          <a:srgbClr val="C1E5FA"/>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2875" y="3838575"/>
            <a:ext cx="8331200" cy="785813"/>
          </a:xfrm>
        </p:spPr>
        <p:txBody>
          <a:bodyPr anchor="b"/>
          <a:lstStyle>
            <a:lvl1pPr>
              <a:defRPr sz="4800">
                <a:solidFill>
                  <a:srgbClr val="18185C"/>
                </a:solidFill>
              </a:defRPr>
            </a:lvl1pPr>
          </a:lstStyle>
          <a:p>
            <a:r>
              <a:rPr lang="sv-SE"/>
              <a:t>Avsnittsrubrik</a:t>
            </a:r>
          </a:p>
        </p:txBody>
      </p:sp>
    </p:spTree>
    <p:extLst>
      <p:ext uri="{BB962C8B-B14F-4D97-AF65-F5344CB8AC3E}">
        <p14:creationId xmlns:p14="http://schemas.microsoft.com/office/powerpoint/2010/main" val="950440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6431"/>
            <a:ext cx="9265468"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4728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vå spalter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586"/>
            <a:ext cx="4784001" cy="495629"/>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359204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2342300"/>
            <a:ext cx="4784001" cy="3607649"/>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088086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bild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bild 12">
            <a:extLst>
              <a:ext uri="{FF2B5EF4-FFF2-40B4-BE49-F238E27FC236}">
                <a16:creationId xmlns:a16="http://schemas.microsoft.com/office/drawing/2014/main" id="{6183ED1A-D972-4EBB-B9E3-03D58F5621C8}"/>
              </a:ext>
            </a:extLst>
          </p:cNvPr>
          <p:cNvSpPr>
            <a:spLocks noGrp="1"/>
          </p:cNvSpPr>
          <p:nvPr>
            <p:ph type="pic" sz="quarter" idx="14" hasCustomPrompt="1"/>
          </p:nvPr>
        </p:nvSpPr>
        <p:spPr>
          <a:xfrm>
            <a:off x="6446838" y="1792289"/>
            <a:ext cx="5087937" cy="3281418"/>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70720951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bild_blå_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46838" y="1792288"/>
            <a:ext cx="5087937" cy="3289512"/>
          </a:xfrm>
        </p:spPr>
        <p:txBody>
          <a:bodyPr/>
          <a:lstStyle/>
          <a:p>
            <a:endParaRPr lang="en-US"/>
          </a:p>
        </p:txBody>
      </p:sp>
      <p:sp>
        <p:nvSpPr>
          <p:cNvPr id="2" name="Rubrik 1"/>
          <p:cNvSpPr>
            <a:spLocks noGrp="1"/>
          </p:cNvSpPr>
          <p:nvPr>
            <p:ph type="title" hasCustomPrompt="1"/>
          </p:nvPr>
        </p:nvSpPr>
        <p:spPr>
          <a:xfrm>
            <a:off x="1408569" y="1792288"/>
            <a:ext cx="4784001" cy="495927"/>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a:xfrm>
            <a:off x="1408569" y="2357908"/>
            <a:ext cx="4784001" cy="2726855"/>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3492166"/>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3618246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80601279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49270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1602301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4890739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156360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atin typeface="Santral" pitchFamily="50" charset="0"/>
            </a:endParaRPr>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tif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tiff"/><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tiff"/><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tiff"/><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1.tiff"/><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em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tiff"/><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8.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31" r:id="rId2"/>
    <p:sldLayoutId id="2147483705" r:id="rId3"/>
    <p:sldLayoutId id="2147483732" r:id="rId4"/>
    <p:sldLayoutId id="2147483806" r:id="rId5"/>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739" r:id="rId2"/>
    <p:sldLayoutId id="2147483676" r:id="rId3"/>
    <p:sldLayoutId id="2147483740" r:id="rId4"/>
    <p:sldLayoutId id="2147483744" r:id="rId5"/>
    <p:sldLayoutId id="2147483742" r:id="rId6"/>
    <p:sldLayoutId id="2147483743" r:id="rId7"/>
    <p:sldLayoutId id="2147483675" r:id="rId8"/>
    <p:sldLayoutId id="2147483777" r:id="rId9"/>
    <p:sldLayoutId id="2147483792" r:id="rId10"/>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882170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284862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49933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405" y="269394"/>
            <a:ext cx="10753195" cy="1224000"/>
          </a:xfrm>
          <a:prstGeom prst="rect">
            <a:avLst/>
          </a:prstGeom>
        </p:spPr>
        <p:txBody>
          <a:bodyPr vert="horz" lIns="91440" tIns="45720" rIns="91440" bIns="4572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719405" y="1769473"/>
            <a:ext cx="10753195" cy="422033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19403" y="6137983"/>
            <a:ext cx="1440000" cy="244800"/>
          </a:xfrm>
          <a:prstGeom prst="rect">
            <a:avLst/>
          </a:prstGeom>
        </p:spPr>
        <p:txBody>
          <a:bodyPr vert="horz" lIns="91440" tIns="45720" rIns="91440" bIns="45720" rtlCol="0" anchor="ctr"/>
          <a:lstStyle>
            <a:lvl1pPr algn="l">
              <a:defRPr sz="675">
                <a:solidFill>
                  <a:schemeClr val="tx1">
                    <a:tint val="75000"/>
                  </a:schemeClr>
                </a:solidFill>
                <a:latin typeface="Santral" pitchFamily="50" charset="0"/>
              </a:defRPr>
            </a:lvl1pPr>
          </a:lstStyle>
          <a:p>
            <a:fld id="{78741E12-CC10-49C1-8024-642781931FB1}" type="datetimeFigureOut">
              <a:rPr lang="sv-SE" smtClean="0"/>
              <a:pPr/>
              <a:t>2023-02-21</a:t>
            </a:fld>
            <a:endParaRPr lang="sv-SE"/>
          </a:p>
        </p:txBody>
      </p:sp>
      <p:sp>
        <p:nvSpPr>
          <p:cNvPr id="5" name="Footer Placeholder 4"/>
          <p:cNvSpPr>
            <a:spLocks noGrp="1"/>
          </p:cNvSpPr>
          <p:nvPr>
            <p:ph type="ftr" sz="quarter" idx="3"/>
          </p:nvPr>
        </p:nvSpPr>
        <p:spPr>
          <a:xfrm>
            <a:off x="2199863" y="6137983"/>
            <a:ext cx="8016000" cy="244800"/>
          </a:xfrm>
          <a:prstGeom prst="rect">
            <a:avLst/>
          </a:prstGeom>
        </p:spPr>
        <p:txBody>
          <a:bodyPr vert="horz" lIns="91440" tIns="45720" rIns="91440" bIns="45720" rtlCol="0" anchor="ctr"/>
          <a:lstStyle>
            <a:lvl1pPr algn="ctr">
              <a:defRPr sz="675">
                <a:solidFill>
                  <a:schemeClr val="tx1">
                    <a:tint val="75000"/>
                  </a:schemeClr>
                </a:solidFill>
                <a:latin typeface="Santral" pitchFamily="50" charset="0"/>
              </a:defRPr>
            </a:lvl1pPr>
          </a:lstStyle>
          <a:p>
            <a:endParaRPr lang="sv-SE"/>
          </a:p>
        </p:txBody>
      </p:sp>
      <p:sp>
        <p:nvSpPr>
          <p:cNvPr id="6" name="Slide Number Placeholder 5"/>
          <p:cNvSpPr>
            <a:spLocks noGrp="1"/>
          </p:cNvSpPr>
          <p:nvPr>
            <p:ph type="sldNum" sz="quarter" idx="4"/>
          </p:nvPr>
        </p:nvSpPr>
        <p:spPr>
          <a:xfrm>
            <a:off x="10256323" y="6137983"/>
            <a:ext cx="1216276" cy="244800"/>
          </a:xfrm>
          <a:prstGeom prst="rect">
            <a:avLst/>
          </a:prstGeom>
        </p:spPr>
        <p:txBody>
          <a:bodyPr vert="horz" lIns="91440" tIns="45720" rIns="91440" bIns="45720" rtlCol="0" anchor="ctr"/>
          <a:lstStyle>
            <a:lvl1pPr algn="r">
              <a:defRPr sz="675">
                <a:solidFill>
                  <a:schemeClr val="tx1">
                    <a:tint val="75000"/>
                  </a:schemeClr>
                </a:solidFill>
                <a:latin typeface="Santral" pitchFamily="50" charset="0"/>
              </a:defRPr>
            </a:lvl1pPr>
          </a:lstStyle>
          <a:p>
            <a:fld id="{096EF9EC-098F-4CEF-97A4-A233AFC6125F}" type="slidenum">
              <a:rPr lang="sv-SE" smtClean="0"/>
              <a:pPr/>
              <a:t>‹#›</a:t>
            </a:fld>
            <a:endParaRPr lang="sv-SE"/>
          </a:p>
        </p:txBody>
      </p:sp>
      <p:grpSp>
        <p:nvGrpSpPr>
          <p:cNvPr id="13" name="Grupp 12"/>
          <p:cNvGrpSpPr/>
          <p:nvPr userDrawn="1"/>
        </p:nvGrpSpPr>
        <p:grpSpPr>
          <a:xfrm>
            <a:off x="0" y="6398223"/>
            <a:ext cx="12192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latin typeface="Santral" pitchFamily="50" charset="0"/>
              </a:endParaRPr>
            </a:p>
          </p:txBody>
        </p:sp>
        <p:pic>
          <p:nvPicPr>
            <p:cNvPr id="12" name="Bildobjekt 11"/>
            <p:cNvPicPr>
              <a:picLocks noChangeAspect="1"/>
            </p:cNvPicPr>
            <p:nvPr userDrawn="1"/>
          </p:nvPicPr>
          <p:blipFill>
            <a:blip r:embed="rId15"/>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40636961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defTabSz="514350" rtl="0" eaLnBrk="1" latinLnBrk="0" hangingPunct="1">
        <a:lnSpc>
          <a:spcPct val="90000"/>
        </a:lnSpc>
        <a:spcBef>
          <a:spcPct val="0"/>
        </a:spcBef>
        <a:buNone/>
        <a:defRPr sz="2475" b="1" kern="1200">
          <a:solidFill>
            <a:schemeClr val="accent1"/>
          </a:solidFill>
          <a:latin typeface="Santral" pitchFamily="50" charset="0"/>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Santral" pitchFamily="50" charset="0"/>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Santral" pitchFamily="50" charset="0"/>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Santral" pitchFamily="50"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7951516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1" r:id="rId6"/>
    <p:sldLayoutId id="2147483802" r:id="rId7"/>
    <p:sldLayoutId id="2147483803" r:id="rId8"/>
    <p:sldLayoutId id="2147483804" r:id="rId9"/>
    <p:sldLayoutId id="2147483805" r:id="rId10"/>
  </p:sldLayoutIdLst>
  <p:hf sldNum="0" hdr="0"/>
  <p:txStyles>
    <p:titleStyle>
      <a:lvl1pPr algn="l" defTabSz="914400" rtl="0" eaLnBrk="1" latinLnBrk="0" hangingPunct="1">
        <a:lnSpc>
          <a:spcPct val="90000"/>
        </a:lnSpc>
        <a:spcBef>
          <a:spcPct val="0"/>
        </a:spcBef>
        <a:buNone/>
        <a:defRPr sz="3600" b="1" kern="1200">
          <a:solidFill>
            <a:schemeClr val="tx1"/>
          </a:solidFill>
          <a:latin typeface="Santral" pitchFamily="50" charset="0"/>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Santral" pitchFamily="50" charset="0"/>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Santral" pitchFamily="50" charset="0"/>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Santral" pitchFamily="50" charset="0"/>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Santral" pitchFamily="50" charset="0"/>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Santral"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52E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BE2F8-221E-42E0-BB5B-C489E71C2E9F}"/>
              </a:ext>
            </a:extLst>
          </p:cNvPr>
          <p:cNvSpPr>
            <a:spLocks noGrp="1"/>
          </p:cNvSpPr>
          <p:nvPr>
            <p:ph type="title"/>
          </p:nvPr>
        </p:nvSpPr>
        <p:spPr/>
        <p:txBody>
          <a:bodyPr/>
          <a:lstStyle/>
          <a:p>
            <a:pPr algn="ctr"/>
            <a:r>
              <a:rPr lang="sv-SE">
                <a:solidFill>
                  <a:srgbClr val="E55599"/>
                </a:solidFill>
              </a:rPr>
              <a:t>OTILLRÄCKLIG STAT</a:t>
            </a:r>
            <a:br>
              <a:rPr kumimoji="0" lang="sv-SE" sz="4800" b="1" i="0" u="none" strike="noStrike" kern="1200" cap="none" spc="0" normalizeH="0" baseline="0" noProof="0">
                <a:ln>
                  <a:noFill/>
                </a:ln>
                <a:solidFill>
                  <a:srgbClr val="E55599"/>
                </a:solidFill>
                <a:effectLst/>
                <a:uLnTx/>
                <a:uFillTx/>
                <a:ea typeface="+mj-ea"/>
                <a:cs typeface="+mj-cs"/>
              </a:rPr>
            </a:br>
            <a:r>
              <a:rPr kumimoji="0" lang="sv-SE" sz="3200" b="1" i="0" u="none" strike="noStrike" kern="1200" cap="none" spc="0" normalizeH="0" baseline="0" noProof="0">
                <a:ln>
                  <a:noFill/>
                </a:ln>
                <a:solidFill>
                  <a:srgbClr val="E55599"/>
                </a:solidFill>
                <a:effectLst/>
                <a:uLnTx/>
                <a:uFillTx/>
                <a:ea typeface="+mj-ea"/>
                <a:cs typeface="+mj-cs"/>
              </a:rPr>
              <a:t>När myndigheternas uppdrag och förutsättningar inte går ihop</a:t>
            </a:r>
            <a:endParaRPr lang="sv-SE">
              <a:solidFill>
                <a:srgbClr val="E55599"/>
              </a:solidFill>
            </a:endParaRPr>
          </a:p>
        </p:txBody>
      </p:sp>
      <p:pic>
        <p:nvPicPr>
          <p:cNvPr id="17" name="Bildobjekt 16">
            <a:extLst>
              <a:ext uri="{FF2B5EF4-FFF2-40B4-BE49-F238E27FC236}">
                <a16:creationId xmlns:a16="http://schemas.microsoft.com/office/drawing/2014/main" id="{6908647A-E935-025D-D9C8-42850110FF0E}"/>
              </a:ext>
            </a:extLst>
          </p:cNvPr>
          <p:cNvPicPr>
            <a:picLocks noChangeAspect="1"/>
          </p:cNvPicPr>
          <p:nvPr/>
        </p:nvPicPr>
        <p:blipFill>
          <a:blip r:embed="rId3"/>
          <a:stretch>
            <a:fillRect/>
          </a:stretch>
        </p:blipFill>
        <p:spPr>
          <a:xfrm>
            <a:off x="11245242" y="5908983"/>
            <a:ext cx="538849" cy="552491"/>
          </a:xfrm>
          <a:prstGeom prst="rect">
            <a:avLst/>
          </a:prstGeom>
        </p:spPr>
      </p:pic>
      <p:pic>
        <p:nvPicPr>
          <p:cNvPr id="19" name="Bildobjekt 18" descr="En bild som visar text&#10;&#10;Automatiskt genererad beskrivning">
            <a:extLst>
              <a:ext uri="{FF2B5EF4-FFF2-40B4-BE49-F238E27FC236}">
                <a16:creationId xmlns:a16="http://schemas.microsoft.com/office/drawing/2014/main" id="{D80AF5AB-57D8-A2E9-EA1A-01497B967FD1}"/>
              </a:ext>
            </a:extLst>
          </p:cNvPr>
          <p:cNvPicPr>
            <a:picLocks noChangeAspect="1"/>
          </p:cNvPicPr>
          <p:nvPr/>
        </p:nvPicPr>
        <p:blipFill>
          <a:blip r:embed="rId4"/>
          <a:stretch>
            <a:fillRect/>
          </a:stretch>
        </p:blipFill>
        <p:spPr>
          <a:xfrm>
            <a:off x="3672314" y="2301009"/>
            <a:ext cx="5556536" cy="4496031"/>
          </a:xfrm>
          <a:prstGeom prst="rect">
            <a:avLst/>
          </a:prstGeom>
        </p:spPr>
      </p:pic>
      <p:sp>
        <p:nvSpPr>
          <p:cNvPr id="4" name="textruta 3">
            <a:extLst>
              <a:ext uri="{FF2B5EF4-FFF2-40B4-BE49-F238E27FC236}">
                <a16:creationId xmlns:a16="http://schemas.microsoft.com/office/drawing/2014/main" id="{9B311217-BC94-6ADA-D416-C7B7137D127C}"/>
              </a:ext>
            </a:extLst>
          </p:cNvPr>
          <p:cNvSpPr txBox="1"/>
          <p:nvPr/>
        </p:nvSpPr>
        <p:spPr>
          <a:xfrm rot="20571861">
            <a:off x="4014572" y="2780697"/>
            <a:ext cx="4727929" cy="1813111"/>
          </a:xfrm>
          <a:prstGeom prst="rect">
            <a:avLst/>
          </a:prstGeom>
          <a:solidFill>
            <a:srgbClr val="E55599">
              <a:alpha val="70000"/>
            </a:srgbClr>
          </a:solidFill>
        </p:spPr>
        <p:txBody>
          <a:bodyPr wrap="square" rtlCol="0">
            <a:spAutoFit/>
          </a:bodyPr>
          <a:lstStyle/>
          <a:p>
            <a:pPr algn="ctr"/>
            <a:r>
              <a:rPr lang="sv-SE" sz="8000" b="1">
                <a:solidFill>
                  <a:schemeClr val="bg1"/>
                </a:solidFill>
                <a:latin typeface="Santral" pitchFamily="50" charset="0"/>
              </a:rPr>
              <a:t>QUIZ </a:t>
            </a:r>
          </a:p>
          <a:p>
            <a:pPr algn="ctr"/>
            <a:r>
              <a:rPr lang="sv-SE" sz="8000" b="1">
                <a:solidFill>
                  <a:schemeClr val="bg1"/>
                </a:solidFill>
                <a:latin typeface="Santral" pitchFamily="50" charset="0"/>
              </a:rPr>
              <a:t> </a:t>
            </a:r>
          </a:p>
        </p:txBody>
      </p:sp>
    </p:spTree>
    <p:extLst>
      <p:ext uri="{BB962C8B-B14F-4D97-AF65-F5344CB8AC3E}">
        <p14:creationId xmlns:p14="http://schemas.microsoft.com/office/powerpoint/2010/main" val="354356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A877D-A393-4DA9-ACAA-FD637C786CC6}"/>
              </a:ext>
            </a:extLst>
          </p:cNvPr>
          <p:cNvSpPr>
            <a:spLocks noGrp="1"/>
          </p:cNvSpPr>
          <p:nvPr>
            <p:ph type="ctrTitle"/>
          </p:nvPr>
        </p:nvSpPr>
        <p:spPr>
          <a:xfrm>
            <a:off x="873547" y="2906760"/>
            <a:ext cx="8591729" cy="852616"/>
          </a:xfrm>
        </p:spPr>
        <p:txBody>
          <a:bodyPr/>
          <a:lstStyle/>
          <a:p>
            <a:br>
              <a:rPr lang="sv-SE">
                <a:solidFill>
                  <a:srgbClr val="F2B4D2"/>
                </a:solidFill>
                <a:latin typeface="Santral"/>
              </a:rPr>
            </a:br>
            <a:br>
              <a:rPr lang="sv-SE">
                <a:solidFill>
                  <a:srgbClr val="F2B4D2"/>
                </a:solidFill>
                <a:latin typeface="Santral"/>
              </a:rPr>
            </a:br>
            <a:br>
              <a:rPr lang="sv-SE">
                <a:solidFill>
                  <a:srgbClr val="F2B4D2"/>
                </a:solidFill>
                <a:latin typeface="Santral"/>
              </a:rPr>
            </a:br>
            <a:br>
              <a:rPr lang="sv-SE">
                <a:solidFill>
                  <a:srgbClr val="F2B4D2"/>
                </a:solidFill>
                <a:latin typeface="Santral"/>
              </a:rPr>
            </a:br>
            <a:br>
              <a:rPr lang="sv-SE">
                <a:solidFill>
                  <a:srgbClr val="F2B4D2"/>
                </a:solidFill>
                <a:latin typeface="Santral"/>
              </a:rPr>
            </a:br>
            <a:r>
              <a:rPr lang="sv-SE">
                <a:latin typeface="Santral"/>
              </a:rPr>
              <a:t>Vad ser vi behöver göras?</a:t>
            </a:r>
          </a:p>
        </p:txBody>
      </p:sp>
      <p:sp>
        <p:nvSpPr>
          <p:cNvPr id="4" name="Platshållare för innehåll 2">
            <a:extLst>
              <a:ext uri="{FF2B5EF4-FFF2-40B4-BE49-F238E27FC236}">
                <a16:creationId xmlns:a16="http://schemas.microsoft.com/office/drawing/2014/main" id="{7A99ADB3-C059-BDBC-9C9A-0FC6D88FC483}"/>
              </a:ext>
            </a:extLst>
          </p:cNvPr>
          <p:cNvSpPr txBox="1">
            <a:spLocks/>
          </p:cNvSpPr>
          <p:nvPr/>
        </p:nvSpPr>
        <p:spPr>
          <a:xfrm>
            <a:off x="873547" y="1637485"/>
            <a:ext cx="6861783" cy="4747367"/>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Font typeface="Arial" panose="020B0604020202020204" pitchFamily="34" charset="0"/>
              <a:buChar char="•"/>
            </a:pPr>
            <a:endParaRPr lang="sv-SE" sz="2200">
              <a:solidFill>
                <a:schemeClr val="bg1"/>
              </a:solidFill>
              <a:latin typeface="Santral" pitchFamily="50" charset="0"/>
              <a:cs typeface="Calibri" panose="020F0502020204030204" pitchFamily="34" charset="0"/>
            </a:endParaRPr>
          </a:p>
          <a:p>
            <a:pPr fontAlgn="base">
              <a:buFont typeface="Arial" panose="020B0604020202020204" pitchFamily="34" charset="0"/>
              <a:buChar char="•"/>
            </a:pPr>
            <a:endParaRPr lang="sv-SE" sz="2200">
              <a:solidFill>
                <a:schemeClr val="bg1"/>
              </a:solidFill>
              <a:latin typeface="Santral" pitchFamily="50" charset="0"/>
              <a:cs typeface="Calibri" panose="020F0502020204030204" pitchFamily="34" charset="0"/>
            </a:endParaRPr>
          </a:p>
          <a:p>
            <a:endParaRPr lang="sv-SE">
              <a:latin typeface="Santral" pitchFamily="50" charset="0"/>
            </a:endParaRPr>
          </a:p>
        </p:txBody>
      </p:sp>
      <p:sp>
        <p:nvSpPr>
          <p:cNvPr id="5" name="Platshållare för innehåll 2">
            <a:extLst>
              <a:ext uri="{FF2B5EF4-FFF2-40B4-BE49-F238E27FC236}">
                <a16:creationId xmlns:a16="http://schemas.microsoft.com/office/drawing/2014/main" id="{34ED9394-9662-D164-1D97-E972A11E1FC0}"/>
              </a:ext>
            </a:extLst>
          </p:cNvPr>
          <p:cNvSpPr txBox="1">
            <a:spLocks/>
          </p:cNvSpPr>
          <p:nvPr/>
        </p:nvSpPr>
        <p:spPr>
          <a:xfrm>
            <a:off x="5828836" y="1637485"/>
            <a:ext cx="6110514" cy="4014332"/>
          </a:xfrm>
          <a:prstGeom prst="rect">
            <a:avLst/>
          </a:prstGeom>
        </p:spPr>
        <p:txBody>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sv-SE" sz="2200">
              <a:solidFill>
                <a:schemeClr val="bg1"/>
              </a:solidFill>
              <a:latin typeface="Santral" pitchFamily="50"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76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Urklipp med hel fyllning">
            <a:extLst>
              <a:ext uri="{FF2B5EF4-FFF2-40B4-BE49-F238E27FC236}">
                <a16:creationId xmlns:a16="http://schemas.microsoft.com/office/drawing/2014/main" id="{29A5F7D5-40F3-3617-ADD1-E6A6CB14EE50}"/>
              </a:ext>
            </a:extLst>
          </p:cNvPr>
          <p:cNvPicPr>
            <a:picLocks noGrp="1" noChangeAspect="1"/>
          </p:cNvPicPr>
          <p:nvPr>
            <p:ph idx="15"/>
          </p:nvPr>
        </p:nvPicPr>
        <p:blipFill>
          <a:blip r:embed="rId3">
            <a:extLst>
              <a:ext uri="{96DAC541-7B7A-43D3-8B79-37D633B846F1}">
                <asvg:svgBlip xmlns:asvg="http://schemas.microsoft.com/office/drawing/2016/SVG/main" r:embed="rId4"/>
              </a:ext>
            </a:extLst>
          </a:blip>
          <a:stretch>
            <a:fillRect/>
          </a:stretch>
        </p:blipFill>
        <p:spPr>
          <a:xfrm>
            <a:off x="8083685" y="1322173"/>
            <a:ext cx="3445738" cy="3521675"/>
          </a:xfrm>
        </p:spPr>
      </p:pic>
      <p:sp>
        <p:nvSpPr>
          <p:cNvPr id="2" name="Rubrik 1">
            <a:extLst>
              <a:ext uri="{FF2B5EF4-FFF2-40B4-BE49-F238E27FC236}">
                <a16:creationId xmlns:a16="http://schemas.microsoft.com/office/drawing/2014/main" id="{C38F7029-5EB2-9F13-F23E-910D53A09BC7}"/>
              </a:ext>
            </a:extLst>
          </p:cNvPr>
          <p:cNvSpPr>
            <a:spLocks noGrp="1"/>
          </p:cNvSpPr>
          <p:nvPr>
            <p:ph type="title"/>
          </p:nvPr>
        </p:nvSpPr>
        <p:spPr>
          <a:xfrm>
            <a:off x="924129" y="1027305"/>
            <a:ext cx="5268441" cy="495629"/>
          </a:xfrm>
        </p:spPr>
        <p:txBody>
          <a:bodyPr anchor="b">
            <a:noAutofit/>
          </a:bodyPr>
          <a:lstStyle/>
          <a:p>
            <a:r>
              <a:rPr lang="sv-SE" sz="4800"/>
              <a:t>STs förslag:</a:t>
            </a:r>
          </a:p>
        </p:txBody>
      </p:sp>
      <p:sp>
        <p:nvSpPr>
          <p:cNvPr id="4" name="Platshållare för innehåll 3">
            <a:extLst>
              <a:ext uri="{FF2B5EF4-FFF2-40B4-BE49-F238E27FC236}">
                <a16:creationId xmlns:a16="http://schemas.microsoft.com/office/drawing/2014/main" id="{509F076B-1364-2E1F-2D2E-E58B1ABFB599}"/>
              </a:ext>
            </a:extLst>
          </p:cNvPr>
          <p:cNvSpPr>
            <a:spLocks noGrp="1"/>
          </p:cNvSpPr>
          <p:nvPr>
            <p:ph idx="1"/>
          </p:nvPr>
        </p:nvSpPr>
        <p:spPr>
          <a:xfrm>
            <a:off x="924129" y="1857984"/>
            <a:ext cx="5437760" cy="4014332"/>
          </a:xfrm>
        </p:spPr>
        <p:txBody>
          <a:bodyPr vert="horz" lIns="91440" tIns="45720" rIns="91440" bIns="45720" rtlCol="0" anchor="t">
            <a:normAutofit/>
          </a:bodyPr>
          <a:lstStyle/>
          <a:p>
            <a:endParaRPr lang="sv-SE"/>
          </a:p>
          <a:p>
            <a:pPr marL="457200" indent="-457200">
              <a:buFont typeface="Arial"/>
              <a:buChar char="•"/>
            </a:pPr>
            <a:r>
              <a:rPr lang="sv-SE" sz="2800">
                <a:solidFill>
                  <a:srgbClr val="18185C"/>
                </a:solidFill>
                <a:latin typeface="Santral"/>
              </a:rPr>
              <a:t>Skrota de generella besparingarna i staten </a:t>
            </a:r>
          </a:p>
          <a:p>
            <a:pPr marL="457200" indent="-457200">
              <a:buFont typeface="Arial"/>
              <a:buChar char="•"/>
            </a:pPr>
            <a:r>
              <a:rPr lang="sv-SE" sz="2800">
                <a:solidFill>
                  <a:srgbClr val="18185C"/>
                </a:solidFill>
                <a:latin typeface="Santral"/>
              </a:rPr>
              <a:t>Resurssätt efter krav och uppdrag</a:t>
            </a:r>
          </a:p>
          <a:p>
            <a:pPr marL="457200" indent="-457200">
              <a:buFont typeface="Arial"/>
              <a:buChar char="•"/>
            </a:pPr>
            <a:r>
              <a:rPr lang="sv-SE" sz="2800">
                <a:solidFill>
                  <a:srgbClr val="18185C"/>
                </a:solidFill>
                <a:latin typeface="Santral"/>
              </a:rPr>
              <a:t>Inrätta Myndigheten för god förvaltning </a:t>
            </a:r>
            <a:endParaRPr lang="sv-SE" sz="2800">
              <a:solidFill>
                <a:srgbClr val="18185C"/>
              </a:solidFill>
            </a:endParaRPr>
          </a:p>
          <a:p>
            <a:endParaRPr lang="sv-SE"/>
          </a:p>
        </p:txBody>
      </p:sp>
    </p:spTree>
    <p:extLst>
      <p:ext uri="{BB962C8B-B14F-4D97-AF65-F5344CB8AC3E}">
        <p14:creationId xmlns:p14="http://schemas.microsoft.com/office/powerpoint/2010/main" val="36861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1F40A95-D9AB-0D8D-AC4A-3B6F08791017}"/>
              </a:ext>
            </a:extLst>
          </p:cNvPr>
          <p:cNvPicPr>
            <a:picLocks noChangeAspect="1"/>
          </p:cNvPicPr>
          <p:nvPr/>
        </p:nvPicPr>
        <p:blipFill>
          <a:blip r:embed="rId3"/>
          <a:stretch>
            <a:fillRect/>
          </a:stretch>
        </p:blipFill>
        <p:spPr>
          <a:xfrm>
            <a:off x="8091813" y="1093235"/>
            <a:ext cx="3270068" cy="4671529"/>
          </a:xfrm>
          <a:prstGeom prst="rect">
            <a:avLst/>
          </a:prstGeom>
          <a:noFill/>
        </p:spPr>
      </p:pic>
      <p:sp>
        <p:nvSpPr>
          <p:cNvPr id="3" name="Rubrik 2">
            <a:extLst>
              <a:ext uri="{FF2B5EF4-FFF2-40B4-BE49-F238E27FC236}">
                <a16:creationId xmlns:a16="http://schemas.microsoft.com/office/drawing/2014/main" id="{07E0E516-5A67-E8DE-6F20-43AE9ADA21E9}"/>
              </a:ext>
            </a:extLst>
          </p:cNvPr>
          <p:cNvSpPr>
            <a:spLocks noGrp="1"/>
          </p:cNvSpPr>
          <p:nvPr>
            <p:ph type="title"/>
          </p:nvPr>
        </p:nvSpPr>
        <p:spPr>
          <a:xfrm>
            <a:off x="924129" y="1027305"/>
            <a:ext cx="5268441" cy="495629"/>
          </a:xfrm>
        </p:spPr>
        <p:txBody>
          <a:bodyPr anchor="b">
            <a:normAutofit/>
          </a:bodyPr>
          <a:lstStyle/>
          <a:p>
            <a:r>
              <a:rPr lang="sv-SE" sz="2800"/>
              <a:t>Vad kan du göra? </a:t>
            </a:r>
          </a:p>
        </p:txBody>
      </p:sp>
      <p:sp>
        <p:nvSpPr>
          <p:cNvPr id="4" name="Platshållare för innehåll 3">
            <a:extLst>
              <a:ext uri="{FF2B5EF4-FFF2-40B4-BE49-F238E27FC236}">
                <a16:creationId xmlns:a16="http://schemas.microsoft.com/office/drawing/2014/main" id="{A2119088-AF72-F6EE-C491-870B9537EF22}"/>
              </a:ext>
            </a:extLst>
          </p:cNvPr>
          <p:cNvSpPr>
            <a:spLocks noGrp="1"/>
          </p:cNvSpPr>
          <p:nvPr>
            <p:ph idx="1"/>
          </p:nvPr>
        </p:nvSpPr>
        <p:spPr>
          <a:xfrm>
            <a:off x="924129" y="1857984"/>
            <a:ext cx="5437760" cy="4014332"/>
          </a:xfrm>
        </p:spPr>
        <p:txBody>
          <a:bodyPr>
            <a:normAutofit/>
          </a:bodyPr>
          <a:lstStyle/>
          <a:p>
            <a:r>
              <a:rPr lang="sv-SE"/>
              <a:t>Sprid ordet</a:t>
            </a:r>
          </a:p>
          <a:p>
            <a:r>
              <a:rPr lang="sv-SE"/>
              <a:t>Sätt upp affischerna </a:t>
            </a:r>
          </a:p>
          <a:p>
            <a:r>
              <a:rPr lang="sv-SE"/>
              <a:t>Sprid Youtubevideon</a:t>
            </a:r>
          </a:p>
          <a:p>
            <a:r>
              <a:rPr lang="sv-SE"/>
              <a:t>Dela inlägg på sociala medier</a:t>
            </a:r>
          </a:p>
          <a:p>
            <a:r>
              <a:rPr lang="sv-SE"/>
              <a:t>Dela rapporten</a:t>
            </a:r>
          </a:p>
        </p:txBody>
      </p:sp>
    </p:spTree>
    <p:extLst>
      <p:ext uri="{BB962C8B-B14F-4D97-AF65-F5344CB8AC3E}">
        <p14:creationId xmlns:p14="http://schemas.microsoft.com/office/powerpoint/2010/main" val="374725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A990DA2-6D7C-4979-9060-7F4F213C5EB4}"/>
              </a:ext>
            </a:extLst>
          </p:cNvPr>
          <p:cNvSpPr>
            <a:spLocks noGrp="1"/>
          </p:cNvSpPr>
          <p:nvPr>
            <p:ph type="title"/>
          </p:nvPr>
        </p:nvSpPr>
        <p:spPr>
          <a:xfrm>
            <a:off x="1930400" y="1369384"/>
            <a:ext cx="8331200" cy="785813"/>
          </a:xfrm>
        </p:spPr>
        <p:txBody>
          <a:bodyPr/>
          <a:lstStyle/>
          <a:p>
            <a:pPr algn="ctr"/>
            <a:r>
              <a:rPr lang="sv-SE" sz="4400">
                <a:solidFill>
                  <a:srgbClr val="18185C"/>
                </a:solidFill>
                <a:latin typeface="Santral" pitchFamily="2" charset="0"/>
                <a:cs typeface="Arial"/>
              </a:rPr>
              <a:t>Inte medlem än?</a:t>
            </a:r>
            <a:endParaRPr lang="sv-SE" sz="4400">
              <a:solidFill>
                <a:srgbClr val="18185C"/>
              </a:solidFill>
              <a:latin typeface="Santral" pitchFamily="2" charset="0"/>
            </a:endParaRPr>
          </a:p>
        </p:txBody>
      </p:sp>
      <p:sp>
        <p:nvSpPr>
          <p:cNvPr id="14" name="Content Placeholder 2">
            <a:extLst>
              <a:ext uri="{FF2B5EF4-FFF2-40B4-BE49-F238E27FC236}">
                <a16:creationId xmlns:a16="http://schemas.microsoft.com/office/drawing/2014/main" id="{139094E7-388A-44CB-91A7-F7F1DF7D7ECE}"/>
              </a:ext>
            </a:extLst>
          </p:cNvPr>
          <p:cNvSpPr>
            <a:spLocks noGrp="1"/>
          </p:cNvSpPr>
          <p:nvPr>
            <p:ph sz="quarter" idx="4294967295"/>
          </p:nvPr>
        </p:nvSpPr>
        <p:spPr>
          <a:xfrm>
            <a:off x="2670676" y="2404059"/>
            <a:ext cx="6850647" cy="1752767"/>
          </a:xfrm>
        </p:spPr>
        <p:txBody>
          <a:bodyPr vert="horz" lIns="91440" tIns="45720" rIns="91440" bIns="45720" rtlCol="0" anchor="t">
            <a:noAutofit/>
          </a:bodyPr>
          <a:lstStyle/>
          <a:p>
            <a:pPr marL="0" indent="0" algn="ctr">
              <a:buNone/>
            </a:pPr>
            <a:r>
              <a:rPr lang="sv-SE" sz="2200" b="1">
                <a:solidFill>
                  <a:srgbClr val="18185C"/>
                </a:solidFill>
                <a:latin typeface="Santral" pitchFamily="2" charset="0"/>
                <a:cs typeface="Arial"/>
              </a:rPr>
              <a:t>Vill du bli medlem, har frågor om medlemskapet </a:t>
            </a:r>
          </a:p>
          <a:p>
            <a:pPr marL="0" indent="0" algn="ctr">
              <a:buNone/>
            </a:pPr>
            <a:r>
              <a:rPr lang="sv-SE" sz="2200" b="1">
                <a:solidFill>
                  <a:srgbClr val="18185C"/>
                </a:solidFill>
                <a:latin typeface="Santral" pitchFamily="2" charset="0"/>
                <a:cs typeface="Arial"/>
              </a:rPr>
              <a:t>eller om Fackförbundet ST? </a:t>
            </a:r>
            <a:endParaRPr lang="sv-SE" sz="2200" b="1">
              <a:solidFill>
                <a:srgbClr val="18185C"/>
              </a:solidFill>
              <a:latin typeface="Santral" pitchFamily="2" charset="0"/>
            </a:endParaRPr>
          </a:p>
          <a:p>
            <a:pPr marL="0" indent="0" algn="ctr">
              <a:buNone/>
            </a:pPr>
            <a:endParaRPr lang="sv-SE" sz="2200" b="1">
              <a:solidFill>
                <a:srgbClr val="18185C"/>
              </a:solidFill>
              <a:latin typeface="Santral" pitchFamily="2" charset="0"/>
              <a:cs typeface="Arial"/>
            </a:endParaRPr>
          </a:p>
          <a:p>
            <a:pPr marL="0" indent="0" algn="ctr">
              <a:buNone/>
            </a:pPr>
            <a:r>
              <a:rPr lang="sv-SE" sz="2200" b="1">
                <a:solidFill>
                  <a:srgbClr val="18185C"/>
                </a:solidFill>
                <a:latin typeface="Santral" pitchFamily="2" charset="0"/>
                <a:cs typeface="Arial"/>
              </a:rPr>
              <a:t>Prata med oss efteråt! </a:t>
            </a:r>
          </a:p>
        </p:txBody>
      </p:sp>
      <p:pic>
        <p:nvPicPr>
          <p:cNvPr id="15" name="Bild 14" descr="Hjärta">
            <a:extLst>
              <a:ext uri="{FF2B5EF4-FFF2-40B4-BE49-F238E27FC236}">
                <a16:creationId xmlns:a16="http://schemas.microsoft.com/office/drawing/2014/main" id="{36362774-D991-441E-ABD1-A24550828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8116" y="4654550"/>
            <a:ext cx="1435768" cy="1435768"/>
          </a:xfrm>
          <a:prstGeom prst="rect">
            <a:avLst/>
          </a:prstGeom>
        </p:spPr>
      </p:pic>
    </p:spTree>
    <p:extLst>
      <p:ext uri="{BB962C8B-B14F-4D97-AF65-F5344CB8AC3E}">
        <p14:creationId xmlns:p14="http://schemas.microsoft.com/office/powerpoint/2010/main" val="161558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E4782-7F22-EC18-804C-A38076C85B9C}"/>
              </a:ext>
            </a:extLst>
          </p:cNvPr>
          <p:cNvSpPr>
            <a:spLocks noGrp="1"/>
          </p:cNvSpPr>
          <p:nvPr>
            <p:ph type="title"/>
          </p:nvPr>
        </p:nvSpPr>
        <p:spPr/>
        <p:txBody>
          <a:bodyPr/>
          <a:lstStyle/>
          <a:p>
            <a:r>
              <a:rPr lang="sv-SE"/>
              <a:t>Tack för att ni har lyssnat!</a:t>
            </a:r>
          </a:p>
        </p:txBody>
      </p:sp>
    </p:spTree>
    <p:extLst>
      <p:ext uri="{BB962C8B-B14F-4D97-AF65-F5344CB8AC3E}">
        <p14:creationId xmlns:p14="http://schemas.microsoft.com/office/powerpoint/2010/main" val="418351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705AE7F-0BE2-770A-E16B-4835E5B6BC3B}"/>
              </a:ext>
            </a:extLst>
          </p:cNvPr>
          <p:cNvSpPr>
            <a:spLocks noGrp="1"/>
          </p:cNvSpPr>
          <p:nvPr>
            <p:ph type="ctrTitle"/>
          </p:nvPr>
        </p:nvSpPr>
        <p:spPr/>
        <p:txBody>
          <a:bodyPr/>
          <a:lstStyle/>
          <a:p>
            <a:r>
              <a:rPr lang="sv-SE">
                <a:latin typeface="Santral"/>
              </a:rPr>
              <a:t>Vad är produktivitetsavdraget?</a:t>
            </a:r>
          </a:p>
        </p:txBody>
      </p:sp>
      <p:sp>
        <p:nvSpPr>
          <p:cNvPr id="5" name="Platshållare för text 4">
            <a:extLst>
              <a:ext uri="{FF2B5EF4-FFF2-40B4-BE49-F238E27FC236}">
                <a16:creationId xmlns:a16="http://schemas.microsoft.com/office/drawing/2014/main" id="{E76B110B-C853-89FA-DA98-A1F36FC97233}"/>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413854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CC84EA2-16A9-F7A7-40AE-7F38BBEE7310}"/>
              </a:ext>
            </a:extLst>
          </p:cNvPr>
          <p:cNvSpPr>
            <a:spLocks noGrp="1"/>
          </p:cNvSpPr>
          <p:nvPr>
            <p:ph type="title"/>
          </p:nvPr>
        </p:nvSpPr>
        <p:spPr/>
        <p:txBody>
          <a:bodyPr/>
          <a:lstStyle/>
          <a:p>
            <a:pPr algn="ctr"/>
            <a:r>
              <a:rPr lang="sv-SE">
                <a:latin typeface="Santral"/>
              </a:rPr>
              <a:t>Ett ekonomiskt incitament tänkt att leda till ökad effektivisering</a:t>
            </a:r>
            <a:endParaRPr lang="sv-SE"/>
          </a:p>
        </p:txBody>
      </p:sp>
    </p:spTree>
    <p:extLst>
      <p:ext uri="{BB962C8B-B14F-4D97-AF65-F5344CB8AC3E}">
        <p14:creationId xmlns:p14="http://schemas.microsoft.com/office/powerpoint/2010/main" val="183731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57466E5-A1BB-100F-055F-4D474FC7471D}"/>
              </a:ext>
            </a:extLst>
          </p:cNvPr>
          <p:cNvSpPr>
            <a:spLocks noGrp="1"/>
          </p:cNvSpPr>
          <p:nvPr>
            <p:ph type="ctrTitle"/>
          </p:nvPr>
        </p:nvSpPr>
        <p:spPr/>
        <p:txBody>
          <a:bodyPr/>
          <a:lstStyle/>
          <a:p>
            <a:r>
              <a:rPr lang="sv-SE"/>
              <a:t>Vad sparar man in på då?</a:t>
            </a:r>
          </a:p>
        </p:txBody>
      </p:sp>
      <p:sp>
        <p:nvSpPr>
          <p:cNvPr id="4" name="Platshållare för text 3">
            <a:extLst>
              <a:ext uri="{FF2B5EF4-FFF2-40B4-BE49-F238E27FC236}">
                <a16:creationId xmlns:a16="http://schemas.microsoft.com/office/drawing/2014/main" id="{D7470D53-56FC-33AA-636E-FD8725164AC1}"/>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154228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CC84EA2-16A9-F7A7-40AE-7F38BBEE7310}"/>
              </a:ext>
            </a:extLst>
          </p:cNvPr>
          <p:cNvSpPr>
            <a:spLocks noGrp="1"/>
          </p:cNvSpPr>
          <p:nvPr>
            <p:ph type="title"/>
          </p:nvPr>
        </p:nvSpPr>
        <p:spPr/>
        <p:txBody>
          <a:bodyPr/>
          <a:lstStyle/>
          <a:p>
            <a:pPr algn="ctr"/>
            <a:r>
              <a:rPr lang="sv-SE"/>
              <a:t>Personalen</a:t>
            </a:r>
          </a:p>
        </p:txBody>
      </p:sp>
    </p:spTree>
    <p:extLst>
      <p:ext uri="{BB962C8B-B14F-4D97-AF65-F5344CB8AC3E}">
        <p14:creationId xmlns:p14="http://schemas.microsoft.com/office/powerpoint/2010/main" val="241931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C17B128-071A-252A-E09A-C5143BDCC43C}"/>
              </a:ext>
            </a:extLst>
          </p:cNvPr>
          <p:cNvSpPr>
            <a:spLocks noGrp="1"/>
          </p:cNvSpPr>
          <p:nvPr>
            <p:ph type="ctrTitle"/>
          </p:nvPr>
        </p:nvSpPr>
        <p:spPr/>
        <p:txBody>
          <a:bodyPr/>
          <a:lstStyle/>
          <a:p>
            <a:r>
              <a:rPr lang="sv-SE"/>
              <a:t>Hur många % ska man effektivisera varje år?</a:t>
            </a:r>
          </a:p>
        </p:txBody>
      </p:sp>
      <p:sp>
        <p:nvSpPr>
          <p:cNvPr id="4" name="Platshållare för text 3">
            <a:extLst>
              <a:ext uri="{FF2B5EF4-FFF2-40B4-BE49-F238E27FC236}">
                <a16:creationId xmlns:a16="http://schemas.microsoft.com/office/drawing/2014/main" id="{F9F1945B-9061-9E36-87E5-EDFFC7747B92}"/>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201543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62A08-855B-EA58-9326-FB6EDE6A041B}"/>
              </a:ext>
            </a:extLst>
          </p:cNvPr>
          <p:cNvSpPr>
            <a:spLocks noGrp="1"/>
          </p:cNvSpPr>
          <p:nvPr>
            <p:ph type="title"/>
          </p:nvPr>
        </p:nvSpPr>
        <p:spPr>
          <a:xfrm>
            <a:off x="1724741" y="3372891"/>
            <a:ext cx="8331200" cy="785813"/>
          </a:xfrm>
        </p:spPr>
        <p:txBody>
          <a:bodyPr/>
          <a:lstStyle/>
          <a:p>
            <a:pPr algn="ctr"/>
            <a:r>
              <a:rPr lang="sv-SE" sz="6000"/>
              <a:t>1 – 2 % </a:t>
            </a:r>
            <a:br>
              <a:rPr lang="sv-SE"/>
            </a:br>
            <a:r>
              <a:rPr lang="sv-SE" sz="2800" b="0"/>
              <a:t>och det kanske inte låter mycket men.. </a:t>
            </a:r>
            <a:br>
              <a:rPr lang="sv-SE" sz="2800" b="0"/>
            </a:br>
            <a:endParaRPr lang="sv-SE" b="0"/>
          </a:p>
        </p:txBody>
      </p:sp>
    </p:spTree>
    <p:extLst>
      <p:ext uri="{BB962C8B-B14F-4D97-AF65-F5344CB8AC3E}">
        <p14:creationId xmlns:p14="http://schemas.microsoft.com/office/powerpoint/2010/main" val="16841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CC69B-5AD1-9FFC-36B0-E71BB99C45DF}"/>
              </a:ext>
            </a:extLst>
          </p:cNvPr>
          <p:cNvSpPr>
            <a:spLocks noGrp="1"/>
          </p:cNvSpPr>
          <p:nvPr>
            <p:ph type="ctrTitle"/>
          </p:nvPr>
        </p:nvSpPr>
        <p:spPr/>
        <p:txBody>
          <a:bodyPr/>
          <a:lstStyle/>
          <a:p>
            <a:r>
              <a:rPr lang="sv-SE"/>
              <a:t>Hur mycket beräknar man att staten har sparat in? </a:t>
            </a:r>
          </a:p>
        </p:txBody>
      </p:sp>
      <p:sp>
        <p:nvSpPr>
          <p:cNvPr id="3" name="Platshållare för text 2">
            <a:extLst>
              <a:ext uri="{FF2B5EF4-FFF2-40B4-BE49-F238E27FC236}">
                <a16:creationId xmlns:a16="http://schemas.microsoft.com/office/drawing/2014/main" id="{FBC875C1-D69B-97F2-50D2-200F4832821F}"/>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1237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62A08-855B-EA58-9326-FB6EDE6A041B}"/>
              </a:ext>
            </a:extLst>
          </p:cNvPr>
          <p:cNvSpPr>
            <a:spLocks noGrp="1"/>
          </p:cNvSpPr>
          <p:nvPr>
            <p:ph type="title"/>
          </p:nvPr>
        </p:nvSpPr>
        <p:spPr>
          <a:xfrm>
            <a:off x="1815758" y="2643187"/>
            <a:ext cx="8331200" cy="785813"/>
          </a:xfrm>
        </p:spPr>
        <p:txBody>
          <a:bodyPr/>
          <a:lstStyle/>
          <a:p>
            <a:r>
              <a:rPr lang="sv-SE"/>
              <a:t>62 miljarder kronor</a:t>
            </a:r>
          </a:p>
        </p:txBody>
      </p:sp>
    </p:spTree>
    <p:extLst>
      <p:ext uri="{BB962C8B-B14F-4D97-AF65-F5344CB8AC3E}">
        <p14:creationId xmlns:p14="http://schemas.microsoft.com/office/powerpoint/2010/main" val="506735784"/>
      </p:ext>
    </p:extLst>
  </p:cSld>
  <p:clrMapOvr>
    <a:masterClrMapping/>
  </p:clrMapOvr>
</p:sld>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9658C3C7-C62A-5B45-936E-F1B04BB06076}"/>
    </a:ext>
  </a:extLst>
</a:theme>
</file>

<file path=ppt/theme/theme3.xml><?xml version="1.0" encoding="utf-8"?>
<a:theme xmlns:a="http://schemas.openxmlformats.org/drawingml/2006/main" name="LJUS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D3F43F97-714E-A64C-89E6-AB17490EB115}"/>
    </a:ext>
  </a:extLst>
</a:theme>
</file>

<file path=ppt/theme/theme4.xml><?xml version="1.0" encoding="utf-8"?>
<a:theme xmlns:a="http://schemas.openxmlformats.org/drawingml/2006/main" name="LJUS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442995BC-6B91-BB45-811F-01CAFC870C88}"/>
    </a:ext>
  </a:extLst>
</a:theme>
</file>

<file path=ppt/theme/theme5.xml><?xml version="1.0" encoding="utf-8"?>
<a:theme xmlns:a="http://schemas.openxmlformats.org/drawingml/2006/main" name="LJUSLIL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6373D0AC-330D-8D44-BB73-C68785B0BC35}"/>
    </a:ext>
  </a:extLst>
</a:theme>
</file>

<file path=ppt/theme/theme6.xml><?xml version="1.0" encoding="utf-8"?>
<a:theme xmlns:a="http://schemas.openxmlformats.org/drawingml/2006/main" name="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23704BA0-854A-1D43-8E89-953F5E0E055C}"/>
    </a:ext>
  </a:extLst>
</a:theme>
</file>

<file path=ppt/theme/theme7.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8.xml><?xml version="1.0" encoding="utf-8"?>
<a:theme xmlns:a="http://schemas.openxmlformats.org/drawingml/2006/main" name="BLÅTT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rka_171003" id="{8D72937B-275E-43A1-B999-2BD6857AAFDD}" vid="{8C511AAB-2350-4DE2-8959-E1E0D4C37910}"/>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CBDE87F6D309F4EAF26924198419C6C" ma:contentTypeVersion="17" ma:contentTypeDescription="Skapa ett nytt dokument." ma:contentTypeScope="" ma:versionID="c72b2d7817805447008307c5eefb562f">
  <xsd:schema xmlns:xsd="http://www.w3.org/2001/XMLSchema" xmlns:xs="http://www.w3.org/2001/XMLSchema" xmlns:p="http://schemas.microsoft.com/office/2006/metadata/properties" xmlns:ns2="eb067703-1485-441f-a804-906f77d1fd81" xmlns:ns3="51b78bc8-949f-4102-a561-515928579378" targetNamespace="http://schemas.microsoft.com/office/2006/metadata/properties" ma:root="true" ma:fieldsID="807ff0545238bd496e2819b8af9769be" ns2:_="" ns3:_="">
    <xsd:import namespace="eb067703-1485-441f-a804-906f77d1fd81"/>
    <xsd:import namespace="51b78bc8-949f-4102-a561-5159285793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67703-1485-441f-a804-906f77d1f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78bc8-949f-4102-a561-51592857937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81fe6956-badd-4d25-a68d-2f265a4151b3}" ma:internalName="TaxCatchAll" ma:showField="CatchAllData" ma:web="51b78bc8-949f-4102-a561-515928579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1b78bc8-949f-4102-a561-515928579378" xsi:nil="true"/>
    <SharedWithUsers xmlns="51b78bc8-949f-4102-a561-515928579378">
      <UserInfo>
        <DisplayName>Stefany Tannous</DisplayName>
        <AccountId>215</AccountId>
        <AccountType/>
      </UserInfo>
      <UserInfo>
        <DisplayName>Anna Lindman</DisplayName>
        <AccountId>44</AccountId>
        <AccountType/>
      </UserInfo>
    </SharedWithUsers>
    <lcf76f155ced4ddcb4097134ff3c332f xmlns="eb067703-1485-441f-a804-906f77d1fd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AF2BA-F044-4307-989F-1FAA47289DB2}">
  <ds:schemaRefs>
    <ds:schemaRef ds:uri="51b78bc8-949f-4102-a561-515928579378"/>
    <ds:schemaRef ds:uri="eb067703-1485-441f-a804-906f77d1f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9D4A9F-296C-4591-AEF9-6C0F6593C5AC}">
  <ds:schemaRefs>
    <ds:schemaRef ds:uri="51b78bc8-949f-4102-a561-515928579378"/>
    <ds:schemaRef ds:uri="eb067703-1485-441f-a804-906f77d1fd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7FE9D6-A413-4274-88E2-C77C8CFE0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frukostseminarium arbetsmiljö 1027</Template>
  <TotalTime>0</TotalTime>
  <Words>714</Words>
  <Application>Microsoft Office PowerPoint</Application>
  <PresentationFormat>Bredbild</PresentationFormat>
  <Paragraphs>86</Paragraphs>
  <Slides>14</Slides>
  <Notes>13</Notes>
  <HiddenSlides>0</HiddenSlides>
  <MMClips>0</MMClips>
  <ScaleCrop>false</ScaleCrop>
  <HeadingPairs>
    <vt:vector size="6" baseType="variant">
      <vt:variant>
        <vt:lpstr>Använt teckensnitt</vt:lpstr>
      </vt:variant>
      <vt:variant>
        <vt:i4>3</vt:i4>
      </vt:variant>
      <vt:variant>
        <vt:lpstr>Tema</vt:lpstr>
      </vt:variant>
      <vt:variant>
        <vt:i4>8</vt:i4>
      </vt:variant>
      <vt:variant>
        <vt:lpstr>Bildrubriker</vt:lpstr>
      </vt:variant>
      <vt:variant>
        <vt:i4>14</vt:i4>
      </vt:variant>
    </vt:vector>
  </HeadingPairs>
  <TitlesOfParts>
    <vt:vector size="25" baseType="lpstr">
      <vt:lpstr>Arial</vt:lpstr>
      <vt:lpstr>Calibri</vt:lpstr>
      <vt:lpstr>Santral</vt:lpstr>
      <vt:lpstr>ST_PPT_Mall_2020_02</vt:lpstr>
      <vt:lpstr>MELLANROSA avsnitt</vt:lpstr>
      <vt:lpstr>LJUSBLÅTT avsnitt</vt:lpstr>
      <vt:lpstr>LJUSROSA avsnitt</vt:lpstr>
      <vt:lpstr>LJUSLILA avsnitt</vt:lpstr>
      <vt:lpstr>MELLANBLÅTT avsnitt</vt:lpstr>
      <vt:lpstr>1_ST 2015</vt:lpstr>
      <vt:lpstr>BLÅTT avsnitt</vt:lpstr>
      <vt:lpstr>OTILLRÄCKLIG STAT När myndigheternas uppdrag och förutsättningar inte går ihop</vt:lpstr>
      <vt:lpstr>Vad är produktivitetsavdraget?</vt:lpstr>
      <vt:lpstr>Ett ekonomiskt incitament tänkt att leda till ökad effektivisering</vt:lpstr>
      <vt:lpstr>Vad sparar man in på då?</vt:lpstr>
      <vt:lpstr>Personalen</vt:lpstr>
      <vt:lpstr>Hur många % ska man effektivisera varje år?</vt:lpstr>
      <vt:lpstr>1 – 2 %  och det kanske inte låter mycket men..  </vt:lpstr>
      <vt:lpstr>Hur mycket beräknar man att staten har sparat in? </vt:lpstr>
      <vt:lpstr>62 miljarder kronor</vt:lpstr>
      <vt:lpstr>     Vad ser vi behöver göras?</vt:lpstr>
      <vt:lpstr>STs förslag:</vt:lpstr>
      <vt:lpstr>Vad kan du göra? </vt:lpstr>
      <vt:lpstr>Inte medlem än?</vt:lpstr>
      <vt:lpstr>Tack för att ni har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Arbetsmiljörapport 2022</dc:title>
  <dc:creator>Martina Saar</dc:creator>
  <cp:lastModifiedBy>Sébastien Buffet</cp:lastModifiedBy>
  <cp:revision>2</cp:revision>
  <cp:lastPrinted>2017-09-28T14:02:24Z</cp:lastPrinted>
  <dcterms:created xsi:type="dcterms:W3CDTF">2022-10-18T12:28:29Z</dcterms:created>
  <dcterms:modified xsi:type="dcterms:W3CDTF">2023-02-21T08:49:21Z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0x0101004CBDE87F6D309F4EAF26924198419C6C</vt:lpwstr>
  </property>
  <property fmtid="{D5CDD505-2E9C-101B-9397-08002B2CF9AE}" pid="3" name="MediaServiceImageTags">
    <vt:lpwstr/>
  </property>
</Properties>
</file>